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gif" ContentType="image/g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56" r:id="rId2"/>
    <p:sldId id="266" r:id="rId3"/>
    <p:sldId id="298" r:id="rId4"/>
    <p:sldId id="293" r:id="rId5"/>
    <p:sldId id="264" r:id="rId6"/>
    <p:sldId id="270" r:id="rId7"/>
    <p:sldId id="271" r:id="rId8"/>
    <p:sldId id="294" r:id="rId9"/>
    <p:sldId id="267" r:id="rId10"/>
    <p:sldId id="302" r:id="rId11"/>
    <p:sldId id="303" r:id="rId12"/>
    <p:sldId id="299" r:id="rId13"/>
    <p:sldId id="287" r:id="rId14"/>
    <p:sldId id="288" r:id="rId15"/>
    <p:sldId id="289" r:id="rId16"/>
    <p:sldId id="292" r:id="rId17"/>
    <p:sldId id="268" r:id="rId18"/>
    <p:sldId id="297" r:id="rId19"/>
    <p:sldId id="291" r:id="rId20"/>
    <p:sldId id="262" r:id="rId21"/>
    <p:sldId id="300" r:id="rId22"/>
    <p:sldId id="301" r:id="rId23"/>
    <p:sldId id="259" r:id="rId24"/>
    <p:sldId id="257" r:id="rId25"/>
    <p:sldId id="260" r:id="rId26"/>
    <p:sldId id="279" r:id="rId27"/>
    <p:sldId id="280" r:id="rId28"/>
    <p:sldId id="281" r:id="rId29"/>
    <p:sldId id="282" r:id="rId30"/>
    <p:sldId id="283" r:id="rId31"/>
    <p:sldId id="284" r:id="rId32"/>
    <p:sldId id="269" r:id="rId33"/>
    <p:sldId id="276" r:id="rId3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31"/>
    <p:restoredTop sz="94624"/>
  </p:normalViewPr>
  <p:slideViewPr>
    <p:cSldViewPr snapToGrid="0" snapToObjects="1">
      <p:cViewPr varScale="1">
        <p:scale>
          <a:sx n="70" d="100"/>
          <a:sy n="70" d="100"/>
        </p:scale>
        <p:origin x="51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gif>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3.tiff>
</file>

<file path=ppt/media/image4.jpeg>
</file>

<file path=ppt/media/image5.tiff>
</file>

<file path=ppt/media/image6.jpe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477E8A-FCFF-ED4B-B912-C49028DCA2FE}" type="datetimeFigureOut">
              <a:rPr kumimoji="1" lang="zh-CN" altLang="en-US" smtClean="0"/>
              <a:t>2018/11/2</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6B6154-7548-4147-A991-3231FB00FFB6}" type="slidenum">
              <a:rPr kumimoji="1" lang="zh-CN" altLang="en-US" smtClean="0"/>
              <a:t>‹#›</a:t>
            </a:fld>
            <a:endParaRPr kumimoji="1" lang="zh-CN" altLang="en-US"/>
          </a:p>
        </p:txBody>
      </p:sp>
    </p:spTree>
    <p:extLst>
      <p:ext uri="{BB962C8B-B14F-4D97-AF65-F5344CB8AC3E}">
        <p14:creationId xmlns:p14="http://schemas.microsoft.com/office/powerpoint/2010/main" val="14085111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544410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0892320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571701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624130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96861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2018/11/2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562730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0C19139E-B53B-5644-8529-D64D86635358}" type="datetimeFigureOut">
              <a:rPr kumimoji="1" lang="zh-CN" altLang="en-US" smtClean="0"/>
              <a:t>2018/11/2</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093905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0C19139E-B53B-5644-8529-D64D86635358}" type="datetimeFigureOut">
              <a:rPr kumimoji="1" lang="zh-CN" altLang="en-US" smtClean="0"/>
              <a:t>2018/11/2</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2814258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C19139E-B53B-5644-8529-D64D86635358}" type="datetimeFigureOut">
              <a:rPr kumimoji="1" lang="zh-CN" altLang="en-US" smtClean="0"/>
              <a:t>2018/11/2</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1645475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2018/11/2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3847981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2018/11/2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2288593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19139E-B53B-5644-8529-D64D86635358}" type="datetimeFigureOut">
              <a:rPr kumimoji="1" lang="zh-CN" altLang="en-US" smtClean="0"/>
              <a:t>2018/11/2</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6925157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gif"/><Relationship Id="rId1" Type="http://schemas.openxmlformats.org/officeDocument/2006/relationships/slideLayout" Target="../slideLayouts/slideLayout1.xml"/><Relationship Id="rId4" Type="http://schemas.openxmlformats.org/officeDocument/2006/relationships/image" Target="../media/image9.gif"/></Relationships>
</file>

<file path=ppt/slides/_rels/slide13.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ttp://5b0988e595225.cdn.sohucs.com/images/20180418/73a83824f4f7488d92cc5f7d65764645.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7733" y="1862667"/>
            <a:ext cx="9144000" cy="2819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996654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1202267" y="440267"/>
            <a:ext cx="9144000" cy="10376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CN" altLang="en-US" dirty="0" smtClean="0"/>
              <a:t>足弓</a:t>
            </a:r>
            <a:endParaRPr kumimoji="1" lang="zh-CN" altLang="en-US" dirty="0"/>
          </a:p>
        </p:txBody>
      </p:sp>
      <p:sp>
        <p:nvSpPr>
          <p:cNvPr id="5" name="矩形 4"/>
          <p:cNvSpPr/>
          <p:nvPr/>
        </p:nvSpPr>
        <p:spPr>
          <a:xfrm>
            <a:off x="524933" y="1654371"/>
            <a:ext cx="11294534" cy="1200329"/>
          </a:xfrm>
          <a:prstGeom prst="rect">
            <a:avLst/>
          </a:prstGeom>
        </p:spPr>
        <p:txBody>
          <a:bodyPr wrap="square">
            <a:spAutoFit/>
          </a:bodyPr>
          <a:lstStyle/>
          <a:p>
            <a:r>
              <a:rPr lang="zh-CN" altLang="en-US" dirty="0">
                <a:solidFill>
                  <a:srgbClr val="333333"/>
                </a:solidFill>
                <a:latin typeface="arial" charset="0"/>
              </a:rPr>
              <a:t>足弓可进一步被分为内侧弓、外侧弓和横弓，其中内侧弓较高，有较大弹性，起到较好的缓冲作用，因此也将内侧弓称为弹性足弓；外侧弓较低，弹性较差，由于其与维持直立有关也称为支撑足弓。足弓作为拱形结构，可支持负重、缓冲震荡，避免使足底血管和神经受压。良好的足弓弹性有助于人们完成走、跑等人类所必需的生活机能。</a:t>
            </a:r>
            <a:endParaRPr lang="zh-CN" altLang="en-US" dirty="0"/>
          </a:p>
        </p:txBody>
      </p:sp>
      <p:sp>
        <p:nvSpPr>
          <p:cNvPr id="2" name="矩形 1"/>
          <p:cNvSpPr/>
          <p:nvPr/>
        </p:nvSpPr>
        <p:spPr>
          <a:xfrm>
            <a:off x="524933" y="3031108"/>
            <a:ext cx="11089312" cy="923330"/>
          </a:xfrm>
          <a:prstGeom prst="rect">
            <a:avLst/>
          </a:prstGeom>
        </p:spPr>
        <p:txBody>
          <a:bodyPr wrap="square">
            <a:spAutoFit/>
          </a:bodyPr>
          <a:lstStyle/>
          <a:p>
            <a:r>
              <a:rPr lang="zh-CN" altLang="en-US" dirty="0">
                <a:solidFill>
                  <a:srgbClr val="2F2F2F"/>
                </a:solidFill>
                <a:latin typeface="-apple-system"/>
              </a:rPr>
              <a:t>足弓是由足部骨骼、韧带、肌肉一起构成的拱形结构，三者互相影响，形成一个整体。当我们站立负重时，足弓轻度降低，这时重力传导至韧带，韧带被拉紧，同时足部肌肉开始收缩来协助韧带维持足弓，避免足弓塌陷。因此，骨骼构成足弓的第一道防线，韧带是第二道防线，肌肉是最重要的、最后的第三道防线。</a:t>
            </a:r>
            <a:endParaRPr lang="zh-CN" altLang="en-US" dirty="0"/>
          </a:p>
        </p:txBody>
      </p:sp>
    </p:spTree>
    <p:extLst>
      <p:ext uri="{BB962C8B-B14F-4D97-AF65-F5344CB8AC3E}">
        <p14:creationId xmlns:p14="http://schemas.microsoft.com/office/powerpoint/2010/main" val="37229113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1652643" y="411848"/>
            <a:ext cx="9144000" cy="10376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zh-CN" altLang="en-US" dirty="0"/>
              <a:t>足弓为什么对跑步很重要</a:t>
            </a:r>
            <a:endParaRPr kumimoji="1" lang="zh-CN" altLang="en-US" dirty="0"/>
          </a:p>
        </p:txBody>
      </p:sp>
      <p:sp>
        <p:nvSpPr>
          <p:cNvPr id="2" name="矩形 1"/>
          <p:cNvSpPr/>
          <p:nvPr/>
        </p:nvSpPr>
        <p:spPr>
          <a:xfrm>
            <a:off x="601765" y="1558585"/>
            <a:ext cx="11245755" cy="1754326"/>
          </a:xfrm>
          <a:prstGeom prst="rect">
            <a:avLst/>
          </a:prstGeom>
        </p:spPr>
        <p:txBody>
          <a:bodyPr wrap="square">
            <a:spAutoFit/>
          </a:bodyPr>
          <a:lstStyle/>
          <a:p>
            <a:r>
              <a:rPr lang="zh-CN" altLang="en-US" dirty="0"/>
              <a:t>足弓所形成的拱形结构是人类所特有的，这样的拱形结构非常有利于行走和跑步，足弓具有以下重要作用：</a:t>
            </a:r>
          </a:p>
          <a:p>
            <a:r>
              <a:rPr lang="zh-CN" altLang="en-US" dirty="0" smtClean="0"/>
              <a:t>● </a:t>
            </a:r>
            <a:r>
              <a:rPr lang="zh-CN" altLang="en-US" dirty="0"/>
              <a:t> 足弓使得足在接触地面时具有很好的适应地形的作用，拱形结构可以更好地抓取凹凸不平的地面，有利于着地时的稳定；</a:t>
            </a:r>
          </a:p>
          <a:p>
            <a:r>
              <a:rPr lang="zh-CN" altLang="en-US" dirty="0"/>
              <a:t>●  足弓具有减震和缓冲作用，发挥“天然避震器”的作用，这是足弓最具功能性的地方，有了足弓，就可以吸收一部分腾空落地时地面对于人体的反作用力，避免过大的冲击力伤害足踝和膝盖等部位；</a:t>
            </a:r>
          </a:p>
          <a:p>
            <a:r>
              <a:rPr lang="zh-CN" altLang="en-US" dirty="0"/>
              <a:t>●  足弓可以使足底血管神经避免过度压迫，有利于长距离跑步行走，避免血管神经受压而过早</a:t>
            </a:r>
            <a:r>
              <a:rPr lang="zh-CN" altLang="en-US" dirty="0" smtClean="0"/>
              <a:t>疲劳；</a:t>
            </a:r>
          </a:p>
        </p:txBody>
      </p:sp>
    </p:spTree>
    <p:extLst>
      <p:ext uri="{BB962C8B-B14F-4D97-AF65-F5344CB8AC3E}">
        <p14:creationId xmlns:p14="http://schemas.microsoft.com/office/powerpoint/2010/main" val="25933579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http://hupu-run.hupucdn.com/PostImg_4657ab26a38d326adc385d5ef8f9ab3d.gif?imageView2/2/w/72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232" y="44557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p:cNvSpPr/>
          <p:nvPr/>
        </p:nvSpPr>
        <p:spPr>
          <a:xfrm>
            <a:off x="524932" y="3898598"/>
            <a:ext cx="1107996" cy="369332"/>
          </a:xfrm>
          <a:prstGeom prst="rect">
            <a:avLst/>
          </a:prstGeom>
        </p:spPr>
        <p:txBody>
          <a:bodyPr wrap="none">
            <a:spAutoFit/>
          </a:bodyPr>
          <a:lstStyle/>
          <a:p>
            <a:r>
              <a:rPr lang="zh-CN" altLang="en-US" b="1" dirty="0">
                <a:solidFill>
                  <a:srgbClr val="E53333"/>
                </a:solidFill>
                <a:latin typeface="-apple-system-font" charset="0"/>
              </a:rPr>
              <a:t>正常足弓</a:t>
            </a:r>
            <a:endParaRPr lang="zh-CN" altLang="en-US" dirty="0"/>
          </a:p>
        </p:txBody>
      </p:sp>
      <p:sp>
        <p:nvSpPr>
          <p:cNvPr id="10" name="矩形 9"/>
          <p:cNvSpPr/>
          <p:nvPr/>
        </p:nvSpPr>
        <p:spPr>
          <a:xfrm>
            <a:off x="5774267" y="3898598"/>
            <a:ext cx="877163" cy="369332"/>
          </a:xfrm>
          <a:prstGeom prst="rect">
            <a:avLst/>
          </a:prstGeom>
        </p:spPr>
        <p:txBody>
          <a:bodyPr wrap="none">
            <a:spAutoFit/>
          </a:bodyPr>
          <a:lstStyle/>
          <a:p>
            <a:r>
              <a:rPr lang="zh-CN" altLang="en-US" b="1">
                <a:solidFill>
                  <a:srgbClr val="E53333"/>
                </a:solidFill>
                <a:latin typeface="-apple-system-font" charset="0"/>
              </a:rPr>
              <a:t>低足弓</a:t>
            </a:r>
            <a:endParaRPr lang="zh-CN" altLang="en-US"/>
          </a:p>
        </p:txBody>
      </p:sp>
      <p:pic>
        <p:nvPicPr>
          <p:cNvPr id="11" name="Picture 4" descr="http://hupu-run.hupucdn.com/PostImg_6d8e00a24106314f013f70fcd4fe2ad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00700" y="4328308"/>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12" name="矩形 11"/>
          <p:cNvSpPr/>
          <p:nvPr/>
        </p:nvSpPr>
        <p:spPr>
          <a:xfrm>
            <a:off x="10346267" y="3835149"/>
            <a:ext cx="877163" cy="369332"/>
          </a:xfrm>
          <a:prstGeom prst="rect">
            <a:avLst/>
          </a:prstGeom>
        </p:spPr>
        <p:txBody>
          <a:bodyPr wrap="none">
            <a:spAutoFit/>
          </a:bodyPr>
          <a:lstStyle/>
          <a:p>
            <a:r>
              <a:rPr lang="zh-CN" altLang="en-US" b="1">
                <a:solidFill>
                  <a:srgbClr val="E53333"/>
                </a:solidFill>
                <a:latin typeface="-apple-system-font" charset="0"/>
              </a:rPr>
              <a:t>高足弓</a:t>
            </a:r>
            <a:endParaRPr lang="zh-CN" altLang="en-US"/>
          </a:p>
        </p:txBody>
      </p:sp>
      <p:pic>
        <p:nvPicPr>
          <p:cNvPr id="13" name="Picture 6" descr="http://hupu-run.hupucdn.com/PostImg_4f2873759e1d5af0d1ea2baa667b9d71.gif?imageView2/2/w/72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9265" y="44557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p:cNvSpPr/>
          <p:nvPr/>
        </p:nvSpPr>
        <p:spPr>
          <a:xfrm>
            <a:off x="4390050" y="5903645"/>
            <a:ext cx="3615092" cy="369332"/>
          </a:xfrm>
          <a:prstGeom prst="rect">
            <a:avLst/>
          </a:prstGeom>
        </p:spPr>
        <p:txBody>
          <a:bodyPr wrap="none">
            <a:spAutoFit/>
          </a:bodyPr>
          <a:lstStyle/>
          <a:p>
            <a:r>
              <a:rPr lang="it-IT" altLang="zh-CN">
                <a:solidFill>
                  <a:srgbClr val="676A6D"/>
                </a:solidFill>
                <a:latin typeface="-apple-system-font" charset="0"/>
              </a:rPr>
              <a:t>over </a:t>
            </a:r>
            <a:r>
              <a:rPr lang="it-IT" altLang="zh-CN" dirty="0" err="1">
                <a:solidFill>
                  <a:srgbClr val="676A6D"/>
                </a:solidFill>
                <a:latin typeface="-apple-system-font" charset="0"/>
              </a:rPr>
              <a:t>pronation</a:t>
            </a:r>
            <a:r>
              <a:rPr lang="zh-CN" altLang="it-IT" dirty="0">
                <a:solidFill>
                  <a:srgbClr val="676A6D"/>
                </a:solidFill>
                <a:latin typeface="-apple-system-font" charset="0"/>
              </a:rPr>
              <a:t>：内翻（内旋）过度</a:t>
            </a:r>
          </a:p>
        </p:txBody>
      </p:sp>
      <p:sp>
        <p:nvSpPr>
          <p:cNvPr id="15" name="矩形 14"/>
          <p:cNvSpPr/>
          <p:nvPr/>
        </p:nvSpPr>
        <p:spPr>
          <a:xfrm>
            <a:off x="8461492" y="5908150"/>
            <a:ext cx="3730508" cy="369332"/>
          </a:xfrm>
          <a:prstGeom prst="rect">
            <a:avLst/>
          </a:prstGeom>
        </p:spPr>
        <p:txBody>
          <a:bodyPr wrap="none">
            <a:spAutoFit/>
          </a:bodyPr>
          <a:lstStyle/>
          <a:p>
            <a:r>
              <a:rPr lang="it-IT" altLang="zh-CN">
                <a:solidFill>
                  <a:srgbClr val="676A6D"/>
                </a:solidFill>
                <a:latin typeface="-apple-system-font" charset="0"/>
              </a:rPr>
              <a:t>under </a:t>
            </a:r>
            <a:r>
              <a:rPr lang="it-IT" altLang="zh-CN" dirty="0" err="1">
                <a:solidFill>
                  <a:srgbClr val="676A6D"/>
                </a:solidFill>
                <a:latin typeface="-apple-system-font" charset="0"/>
              </a:rPr>
              <a:t>pronation</a:t>
            </a:r>
            <a:r>
              <a:rPr lang="zh-CN" altLang="it-IT" dirty="0">
                <a:solidFill>
                  <a:srgbClr val="676A6D"/>
                </a:solidFill>
                <a:latin typeface="-apple-system-font" charset="0"/>
              </a:rPr>
              <a:t>：外翻（内旋）不足</a:t>
            </a:r>
          </a:p>
        </p:txBody>
      </p:sp>
      <p:sp>
        <p:nvSpPr>
          <p:cNvPr id="16" name="矩形 15"/>
          <p:cNvSpPr/>
          <p:nvPr/>
        </p:nvSpPr>
        <p:spPr>
          <a:xfrm>
            <a:off x="524932" y="5840216"/>
            <a:ext cx="1992853" cy="369332"/>
          </a:xfrm>
          <a:prstGeom prst="rect">
            <a:avLst/>
          </a:prstGeom>
        </p:spPr>
        <p:txBody>
          <a:bodyPr wrap="none">
            <a:spAutoFit/>
          </a:bodyPr>
          <a:lstStyle/>
          <a:p>
            <a:r>
              <a:rPr lang="it-IT" altLang="zh-CN" dirty="0" err="1">
                <a:solidFill>
                  <a:srgbClr val="676A6D"/>
                </a:solidFill>
                <a:latin typeface="-apple-system-font" charset="0"/>
              </a:rPr>
              <a:t>pronation</a:t>
            </a:r>
            <a:r>
              <a:rPr lang="zh-CN" altLang="it-IT" dirty="0">
                <a:solidFill>
                  <a:srgbClr val="676A6D"/>
                </a:solidFill>
                <a:latin typeface="-apple-system-font" charset="0"/>
              </a:rPr>
              <a:t>：正常足</a:t>
            </a:r>
          </a:p>
        </p:txBody>
      </p:sp>
    </p:spTree>
    <p:extLst>
      <p:ext uri="{BB962C8B-B14F-4D97-AF65-F5344CB8AC3E}">
        <p14:creationId xmlns:p14="http://schemas.microsoft.com/office/powerpoint/2010/main" val="276766378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6" name="Picture 12" descr="https://pic1.zhimg.com/80/v2-59aba05a7ba79ace2891926353fdacc8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5331" y="186276"/>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5" name="矩形 14"/>
          <p:cNvSpPr/>
          <p:nvPr/>
        </p:nvSpPr>
        <p:spPr>
          <a:xfrm>
            <a:off x="640942" y="186276"/>
            <a:ext cx="3869970" cy="461665"/>
          </a:xfrm>
          <a:prstGeom prst="rect">
            <a:avLst/>
          </a:prstGeom>
        </p:spPr>
        <p:txBody>
          <a:bodyPr wrap="none">
            <a:spAutoFit/>
          </a:bodyPr>
          <a:lstStyle/>
          <a:p>
            <a:r>
              <a:rPr lang="zh-CN" altLang="it-IT" sz="2400" dirty="0">
                <a:solidFill>
                  <a:srgbClr val="1A1A1A"/>
                </a:solidFill>
                <a:latin typeface="-apple-system" charset="0"/>
              </a:rPr>
              <a:t>正常</a:t>
            </a:r>
            <a:r>
              <a:rPr lang="it-IT" altLang="zh-CN" sz="2400" dirty="0">
                <a:solidFill>
                  <a:srgbClr val="1A1A1A"/>
                </a:solidFill>
                <a:latin typeface="-apple-system" charset="0"/>
              </a:rPr>
              <a:t>=</a:t>
            </a:r>
            <a:r>
              <a:rPr lang="zh-CN" altLang="it-IT" sz="2400" dirty="0">
                <a:solidFill>
                  <a:srgbClr val="1A1A1A"/>
                </a:solidFill>
                <a:latin typeface="-apple-system" charset="0"/>
              </a:rPr>
              <a:t>随意</a:t>
            </a:r>
            <a:r>
              <a:rPr lang="it-IT" altLang="zh-CN" sz="2400" dirty="0">
                <a:solidFill>
                  <a:srgbClr val="1A1A1A"/>
                </a:solidFill>
                <a:latin typeface="-apple-system" charset="0"/>
              </a:rPr>
              <a:t>=</a:t>
            </a:r>
            <a:r>
              <a:rPr lang="it-IT" altLang="zh-CN" sz="2400" dirty="0" err="1">
                <a:solidFill>
                  <a:srgbClr val="1A1A1A"/>
                </a:solidFill>
                <a:latin typeface="-apple-system" charset="0"/>
              </a:rPr>
              <a:t>neutral</a:t>
            </a:r>
            <a:r>
              <a:rPr lang="it-IT" altLang="zh-CN" sz="2400" dirty="0">
                <a:solidFill>
                  <a:srgbClr val="1A1A1A"/>
                </a:solidFill>
                <a:latin typeface="-apple-system" charset="0"/>
              </a:rPr>
              <a:t> </a:t>
            </a:r>
            <a:r>
              <a:rPr lang="it-IT" altLang="zh-CN" sz="2400" dirty="0" err="1">
                <a:solidFill>
                  <a:srgbClr val="1A1A1A"/>
                </a:solidFill>
                <a:latin typeface="-apple-system" charset="0"/>
              </a:rPr>
              <a:t>pronation</a:t>
            </a:r>
            <a:endParaRPr lang="zh-CN" altLang="en-US" sz="2400" dirty="0"/>
          </a:p>
        </p:txBody>
      </p:sp>
      <p:sp>
        <p:nvSpPr>
          <p:cNvPr id="16" name="矩形 15"/>
          <p:cNvSpPr/>
          <p:nvPr/>
        </p:nvSpPr>
        <p:spPr>
          <a:xfrm>
            <a:off x="169331" y="1020245"/>
            <a:ext cx="6096000" cy="646331"/>
          </a:xfrm>
          <a:prstGeom prst="rect">
            <a:avLst/>
          </a:prstGeom>
        </p:spPr>
        <p:txBody>
          <a:bodyPr>
            <a:spAutoFit/>
          </a:bodyPr>
          <a:lstStyle/>
          <a:p>
            <a:r>
              <a:rPr lang="zh-CN" altLang="en-US" dirty="0">
                <a:solidFill>
                  <a:srgbClr val="1A1A1A"/>
                </a:solidFill>
                <a:latin typeface="-apple-system" charset="0"/>
              </a:rPr>
              <a:t>你的足弓可以自然的支撑起你的体重并且自然地平稳落地与起步</a:t>
            </a:r>
            <a:endParaRPr lang="zh-CN" altLang="en-US" dirty="0"/>
          </a:p>
        </p:txBody>
      </p:sp>
      <p:sp>
        <p:nvSpPr>
          <p:cNvPr id="17" name="矩形 16"/>
          <p:cNvSpPr/>
          <p:nvPr/>
        </p:nvSpPr>
        <p:spPr>
          <a:xfrm>
            <a:off x="169331" y="1758123"/>
            <a:ext cx="6096000" cy="923330"/>
          </a:xfrm>
          <a:prstGeom prst="rect">
            <a:avLst/>
          </a:prstGeom>
        </p:spPr>
        <p:txBody>
          <a:bodyPr>
            <a:spAutoFit/>
          </a:bodyPr>
          <a:lstStyle/>
          <a:p>
            <a:r>
              <a:rPr lang="zh-CN" altLang="en-US" dirty="0">
                <a:solidFill>
                  <a:srgbClr val="1A1A1A"/>
                </a:solidFill>
                <a:latin typeface="-apple-system" charset="0"/>
              </a:rPr>
              <a:t>正常内旋的跑者，后跟落地之后，脚底与地面之间基本保持平稳。启动时，前掌整体发力，而内侧是主要发力区。这样的发力更加均衡、落地亦更加平稳，跑步时更加高效。</a:t>
            </a:r>
            <a:endParaRPr lang="zh-CN" altLang="en-US" dirty="0"/>
          </a:p>
        </p:txBody>
      </p:sp>
      <p:pic>
        <p:nvPicPr>
          <p:cNvPr id="27" name="Picture 2" descr="http://hupu-run.hupucdn.com/PostImg_4657ab26a38d326adc385d5ef8f9ab3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9232" y="4404921"/>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8" name="矩形 27"/>
          <p:cNvSpPr/>
          <p:nvPr/>
        </p:nvSpPr>
        <p:spPr>
          <a:xfrm>
            <a:off x="639232" y="3864732"/>
            <a:ext cx="1107996" cy="369332"/>
          </a:xfrm>
          <a:prstGeom prst="rect">
            <a:avLst/>
          </a:prstGeom>
        </p:spPr>
        <p:txBody>
          <a:bodyPr wrap="none">
            <a:spAutoFit/>
          </a:bodyPr>
          <a:lstStyle/>
          <a:p>
            <a:r>
              <a:rPr lang="zh-CN" altLang="en-US" b="1" dirty="0">
                <a:solidFill>
                  <a:srgbClr val="E53333"/>
                </a:solidFill>
                <a:latin typeface="-apple-system-font" charset="0"/>
              </a:rPr>
              <a:t>正常足弓</a:t>
            </a:r>
            <a:endParaRPr lang="zh-CN" altLang="en-US" dirty="0"/>
          </a:p>
        </p:txBody>
      </p:sp>
    </p:spTree>
    <p:extLst>
      <p:ext uri="{BB962C8B-B14F-4D97-AF65-F5344CB8AC3E}">
        <p14:creationId xmlns:p14="http://schemas.microsoft.com/office/powerpoint/2010/main" val="63721359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4" name="Picture 10" descr="https://pic4.zhimg.com/80/v2-c4c468b5c31ade2447658eed90651033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8400" y="355599"/>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p:cNvSpPr/>
          <p:nvPr/>
        </p:nvSpPr>
        <p:spPr>
          <a:xfrm>
            <a:off x="491068" y="355599"/>
            <a:ext cx="5452532" cy="830997"/>
          </a:xfrm>
          <a:prstGeom prst="rect">
            <a:avLst/>
          </a:prstGeom>
        </p:spPr>
        <p:txBody>
          <a:bodyPr wrap="square">
            <a:spAutoFit/>
          </a:bodyPr>
          <a:lstStyle/>
          <a:p>
            <a:r>
              <a:rPr lang="zh-CN" altLang="en-US" sz="2400">
                <a:solidFill>
                  <a:srgbClr val="1A1A1A"/>
                </a:solidFill>
                <a:latin typeface="-apple-system" charset="0"/>
              </a:rPr>
              <a:t>足外翻</a:t>
            </a:r>
            <a:r>
              <a:rPr lang="en-US" altLang="zh-CN" sz="2400" dirty="0">
                <a:solidFill>
                  <a:srgbClr val="1A1A1A"/>
                </a:solidFill>
                <a:latin typeface="-apple-system" charset="0"/>
              </a:rPr>
              <a:t>=</a:t>
            </a:r>
            <a:r>
              <a:rPr lang="zh-CN" altLang="en-US" sz="2400" dirty="0">
                <a:solidFill>
                  <a:srgbClr val="1A1A1A"/>
                </a:solidFill>
                <a:latin typeface="-apple-system" charset="0"/>
              </a:rPr>
              <a:t>脚背向内翻</a:t>
            </a:r>
            <a:r>
              <a:rPr lang="en-US" altLang="zh-CN" sz="2400" dirty="0">
                <a:solidFill>
                  <a:srgbClr val="1A1A1A"/>
                </a:solidFill>
                <a:latin typeface="-apple-system" charset="0"/>
              </a:rPr>
              <a:t>=</a:t>
            </a:r>
            <a:r>
              <a:rPr lang="zh-CN" altLang="en-US" sz="2400" dirty="0">
                <a:solidFill>
                  <a:srgbClr val="1A1A1A"/>
                </a:solidFill>
                <a:latin typeface="-apple-system" charset="0"/>
              </a:rPr>
              <a:t>脚心向外翻</a:t>
            </a:r>
            <a:r>
              <a:rPr lang="en-US" altLang="zh-CN" sz="2400" dirty="0">
                <a:solidFill>
                  <a:srgbClr val="1A1A1A"/>
                </a:solidFill>
                <a:latin typeface="-apple-system" charset="0"/>
              </a:rPr>
              <a:t>=</a:t>
            </a:r>
            <a:r>
              <a:rPr lang="zh-CN" altLang="en-US" sz="2400" dirty="0">
                <a:solidFill>
                  <a:srgbClr val="1A1A1A"/>
                </a:solidFill>
                <a:latin typeface="-apple-system" charset="0"/>
              </a:rPr>
              <a:t>支撑</a:t>
            </a:r>
            <a:r>
              <a:rPr lang="en-US" altLang="zh-CN" sz="2400" dirty="0">
                <a:solidFill>
                  <a:srgbClr val="1A1A1A"/>
                </a:solidFill>
                <a:latin typeface="-apple-system" charset="0"/>
              </a:rPr>
              <a:t>/</a:t>
            </a:r>
            <a:r>
              <a:rPr lang="zh-CN" altLang="en-US" sz="2400" dirty="0">
                <a:solidFill>
                  <a:srgbClr val="1A1A1A"/>
                </a:solidFill>
                <a:latin typeface="-apple-system" charset="0"/>
              </a:rPr>
              <a:t>稳定系跑鞋</a:t>
            </a:r>
            <a:r>
              <a:rPr lang="en-US" altLang="zh-CN" sz="2400" dirty="0">
                <a:solidFill>
                  <a:srgbClr val="1A1A1A"/>
                </a:solidFill>
                <a:latin typeface="-apple-system" charset="0"/>
              </a:rPr>
              <a:t>=</a:t>
            </a:r>
            <a:r>
              <a:rPr lang="en-US" altLang="zh-CN" sz="2400" dirty="0" err="1">
                <a:solidFill>
                  <a:srgbClr val="1A1A1A"/>
                </a:solidFill>
                <a:latin typeface="-apple-system" charset="0"/>
              </a:rPr>
              <a:t>overpronation</a:t>
            </a:r>
            <a:endParaRPr lang="zh-CN" altLang="en-US" sz="2400" dirty="0"/>
          </a:p>
        </p:txBody>
      </p:sp>
      <p:sp>
        <p:nvSpPr>
          <p:cNvPr id="8" name="矩形 7"/>
          <p:cNvSpPr/>
          <p:nvPr/>
        </p:nvSpPr>
        <p:spPr>
          <a:xfrm>
            <a:off x="491068" y="4711398"/>
            <a:ext cx="877163" cy="369332"/>
          </a:xfrm>
          <a:prstGeom prst="rect">
            <a:avLst/>
          </a:prstGeom>
        </p:spPr>
        <p:txBody>
          <a:bodyPr wrap="none">
            <a:spAutoFit/>
          </a:bodyPr>
          <a:lstStyle/>
          <a:p>
            <a:r>
              <a:rPr lang="zh-CN" altLang="en-US" b="1">
                <a:solidFill>
                  <a:srgbClr val="E53333"/>
                </a:solidFill>
                <a:latin typeface="-apple-system-font" charset="0"/>
              </a:rPr>
              <a:t>低足弓</a:t>
            </a:r>
            <a:endParaRPr lang="zh-CN" altLang="en-US"/>
          </a:p>
        </p:txBody>
      </p:sp>
      <p:pic>
        <p:nvPicPr>
          <p:cNvPr id="9" name="Picture 4" descr="http://hupu-run.hupucdn.com/PostImg_6d8e00a24106314f013f70fcd4fe2ad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7501" y="5141108"/>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317501" y="1367458"/>
            <a:ext cx="6096000" cy="923330"/>
          </a:xfrm>
          <a:prstGeom prst="rect">
            <a:avLst/>
          </a:prstGeom>
        </p:spPr>
        <p:txBody>
          <a:bodyPr>
            <a:spAutoFit/>
          </a:bodyPr>
          <a:lstStyle/>
          <a:p>
            <a:r>
              <a:rPr lang="zh-CN" altLang="en-US" dirty="0">
                <a:solidFill>
                  <a:srgbClr val="1A1A1A"/>
                </a:solidFill>
                <a:latin typeface="-apple-system" charset="0"/>
              </a:rPr>
              <a:t>你跑起来的时候，足弓部分会向内侧“塌陷”。尽管这样可以起到减震的效果，但额外的内旋会加重双脚和膝盖的负担，增加受伤的风险</a:t>
            </a:r>
            <a:endParaRPr lang="zh-CN" altLang="en-US" dirty="0"/>
          </a:p>
        </p:txBody>
      </p:sp>
      <p:sp>
        <p:nvSpPr>
          <p:cNvPr id="3" name="矩形 2"/>
          <p:cNvSpPr/>
          <p:nvPr/>
        </p:nvSpPr>
        <p:spPr>
          <a:xfrm>
            <a:off x="317501" y="2548389"/>
            <a:ext cx="6096000" cy="1200329"/>
          </a:xfrm>
          <a:prstGeom prst="rect">
            <a:avLst/>
          </a:prstGeom>
        </p:spPr>
        <p:txBody>
          <a:bodyPr>
            <a:spAutoFit/>
          </a:bodyPr>
          <a:lstStyle/>
          <a:p>
            <a:r>
              <a:rPr lang="zh-CN" altLang="en-US" dirty="0">
                <a:solidFill>
                  <a:srgbClr val="1A1A1A"/>
                </a:solidFill>
                <a:latin typeface="-apple-system" charset="0"/>
              </a:rPr>
              <a:t>过度内旋跑者，后跟落地之后，脚向内移动（内旋）超过</a:t>
            </a:r>
            <a:r>
              <a:rPr lang="en-US" altLang="zh-CN" dirty="0">
                <a:solidFill>
                  <a:srgbClr val="1A1A1A"/>
                </a:solidFill>
                <a:latin typeface="-apple-system" charset="0"/>
              </a:rPr>
              <a:t>15</a:t>
            </a:r>
            <a:r>
              <a:rPr lang="zh-CN" altLang="en-US" dirty="0">
                <a:solidFill>
                  <a:srgbClr val="1A1A1A"/>
                </a:solidFill>
                <a:latin typeface="-apple-system" charset="0"/>
              </a:rPr>
              <a:t>度以上，起步时，大拇脚指以及足内侧提供了绝大部分起步时所需的推动力。这样的发力，使稳定性变差，对于足部以及腿部会有较高的支撑要求。</a:t>
            </a:r>
            <a:endParaRPr lang="zh-CN" altLang="en-US" dirty="0"/>
          </a:p>
        </p:txBody>
      </p:sp>
    </p:spTree>
    <p:extLst>
      <p:ext uri="{BB962C8B-B14F-4D97-AF65-F5344CB8AC3E}">
        <p14:creationId xmlns:p14="http://schemas.microsoft.com/office/powerpoint/2010/main" val="14794357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https://pic4.zhimg.com/80/v2-0bcbce59bc91f93afbfe25f7d528c0d3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5333" y="186266"/>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3" name="矩形 12"/>
          <p:cNvSpPr/>
          <p:nvPr/>
        </p:nvSpPr>
        <p:spPr>
          <a:xfrm>
            <a:off x="508001" y="509369"/>
            <a:ext cx="5317066" cy="830997"/>
          </a:xfrm>
          <a:prstGeom prst="rect">
            <a:avLst/>
          </a:prstGeom>
        </p:spPr>
        <p:txBody>
          <a:bodyPr wrap="square">
            <a:spAutoFit/>
          </a:bodyPr>
          <a:lstStyle/>
          <a:p>
            <a:r>
              <a:rPr lang="zh-CN" altLang="en-US" sz="2400" dirty="0" smtClean="0">
                <a:solidFill>
                  <a:srgbClr val="1A1A1A"/>
                </a:solidFill>
                <a:latin typeface="-apple-system" charset="0"/>
              </a:rPr>
              <a:t>足</a:t>
            </a:r>
            <a:r>
              <a:rPr lang="zh-CN" altLang="mr-IN" sz="2400" dirty="0" smtClean="0">
                <a:solidFill>
                  <a:srgbClr val="1A1A1A"/>
                </a:solidFill>
                <a:latin typeface="-apple-system" charset="0"/>
              </a:rPr>
              <a:t>内</a:t>
            </a:r>
            <a:r>
              <a:rPr lang="zh-CN" altLang="mr-IN" sz="2400" dirty="0">
                <a:solidFill>
                  <a:srgbClr val="1A1A1A"/>
                </a:solidFill>
                <a:latin typeface="-apple-system" charset="0"/>
              </a:rPr>
              <a:t>翻</a:t>
            </a:r>
            <a:r>
              <a:rPr lang="mr-IN" altLang="zh-CN" sz="2400" dirty="0">
                <a:solidFill>
                  <a:srgbClr val="1A1A1A"/>
                </a:solidFill>
                <a:latin typeface="-apple-system" charset="0"/>
              </a:rPr>
              <a:t>=</a:t>
            </a:r>
            <a:r>
              <a:rPr lang="zh-CN" altLang="mr-IN" sz="2400" dirty="0">
                <a:solidFill>
                  <a:srgbClr val="1A1A1A"/>
                </a:solidFill>
                <a:latin typeface="-apple-system" charset="0"/>
              </a:rPr>
              <a:t>脚背向外翻</a:t>
            </a:r>
            <a:r>
              <a:rPr lang="mr-IN" altLang="zh-CN" sz="2400" dirty="0">
                <a:solidFill>
                  <a:srgbClr val="1A1A1A"/>
                </a:solidFill>
                <a:latin typeface="-apple-system" charset="0"/>
              </a:rPr>
              <a:t>=</a:t>
            </a:r>
            <a:r>
              <a:rPr lang="zh-CN" altLang="mr-IN" sz="2400" dirty="0">
                <a:solidFill>
                  <a:srgbClr val="1A1A1A"/>
                </a:solidFill>
                <a:latin typeface="-apple-system" charset="0"/>
              </a:rPr>
              <a:t>脚心向内翻</a:t>
            </a:r>
            <a:r>
              <a:rPr lang="mr-IN" altLang="zh-CN" sz="2400" dirty="0">
                <a:solidFill>
                  <a:srgbClr val="1A1A1A"/>
                </a:solidFill>
                <a:latin typeface="-apple-system" charset="0"/>
              </a:rPr>
              <a:t>=</a:t>
            </a:r>
            <a:r>
              <a:rPr lang="zh-CN" altLang="mr-IN" sz="2400" dirty="0">
                <a:solidFill>
                  <a:srgbClr val="1A1A1A"/>
                </a:solidFill>
                <a:latin typeface="-apple-system" charset="0"/>
              </a:rPr>
              <a:t>缓冲</a:t>
            </a:r>
            <a:r>
              <a:rPr lang="mr-IN" altLang="zh-CN" sz="2400" dirty="0">
                <a:solidFill>
                  <a:srgbClr val="1A1A1A"/>
                </a:solidFill>
                <a:latin typeface="-apple-system" charset="0"/>
              </a:rPr>
              <a:t>/</a:t>
            </a:r>
            <a:r>
              <a:rPr lang="zh-CN" altLang="mr-IN" sz="2400" dirty="0">
                <a:solidFill>
                  <a:srgbClr val="1A1A1A"/>
                </a:solidFill>
                <a:latin typeface="-apple-system" charset="0"/>
              </a:rPr>
              <a:t>减震系跑鞋</a:t>
            </a:r>
            <a:r>
              <a:rPr lang="mr-IN" altLang="zh-CN" sz="2400" dirty="0">
                <a:solidFill>
                  <a:srgbClr val="1A1A1A"/>
                </a:solidFill>
                <a:latin typeface="-apple-system" charset="0"/>
              </a:rPr>
              <a:t>=</a:t>
            </a:r>
            <a:r>
              <a:rPr lang="mr-IN" altLang="zh-CN" sz="2400" dirty="0" err="1">
                <a:solidFill>
                  <a:srgbClr val="1A1A1A"/>
                </a:solidFill>
                <a:latin typeface="-apple-system" charset="0"/>
              </a:rPr>
              <a:t>underpronation</a:t>
            </a:r>
            <a:r>
              <a:rPr lang="mr-IN" altLang="zh-CN" sz="2400" dirty="0">
                <a:solidFill>
                  <a:srgbClr val="1A1A1A"/>
                </a:solidFill>
                <a:latin typeface="-apple-system" charset="0"/>
              </a:rPr>
              <a:t>=</a:t>
            </a:r>
            <a:r>
              <a:rPr lang="mr-IN" altLang="zh-CN" sz="2400" dirty="0" err="1">
                <a:solidFill>
                  <a:srgbClr val="1A1A1A"/>
                </a:solidFill>
                <a:latin typeface="-apple-system" charset="0"/>
              </a:rPr>
              <a:t>supination</a:t>
            </a:r>
            <a:endParaRPr lang="zh-CN" altLang="en-US" sz="2400" dirty="0"/>
          </a:p>
        </p:txBody>
      </p:sp>
      <p:sp>
        <p:nvSpPr>
          <p:cNvPr id="8" name="矩形 7"/>
          <p:cNvSpPr/>
          <p:nvPr/>
        </p:nvSpPr>
        <p:spPr>
          <a:xfrm>
            <a:off x="508000" y="4749549"/>
            <a:ext cx="877163" cy="369332"/>
          </a:xfrm>
          <a:prstGeom prst="rect">
            <a:avLst/>
          </a:prstGeom>
        </p:spPr>
        <p:txBody>
          <a:bodyPr wrap="none">
            <a:spAutoFit/>
          </a:bodyPr>
          <a:lstStyle/>
          <a:p>
            <a:r>
              <a:rPr lang="zh-CN" altLang="en-US" b="1">
                <a:solidFill>
                  <a:srgbClr val="E53333"/>
                </a:solidFill>
                <a:latin typeface="-apple-system-font" charset="0"/>
              </a:rPr>
              <a:t>高足弓</a:t>
            </a:r>
            <a:endParaRPr lang="zh-CN" altLang="en-US"/>
          </a:p>
        </p:txBody>
      </p:sp>
      <p:pic>
        <p:nvPicPr>
          <p:cNvPr id="9" name="Picture 6" descr="http://hupu-run.hupucdn.com/PostImg_4f2873759e1d5af0d1ea2baa667b9d71.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0998" y="53701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380998" y="1616721"/>
            <a:ext cx="5715002" cy="1200329"/>
          </a:xfrm>
          <a:prstGeom prst="rect">
            <a:avLst/>
          </a:prstGeom>
        </p:spPr>
        <p:txBody>
          <a:bodyPr wrap="square">
            <a:spAutoFit/>
          </a:bodyPr>
          <a:lstStyle/>
          <a:p>
            <a:r>
              <a:rPr lang="zh-CN" altLang="en-US" dirty="0">
                <a:solidFill>
                  <a:srgbClr val="1A1A1A"/>
                </a:solidFill>
                <a:latin typeface="-apple-system" charset="0"/>
              </a:rPr>
              <a:t>内旋不足的跑者，后跟落地之后，足部外侧与地面接触较多；启动时，前掌外侧为主要发力点。大部分的冲击力以及身体重量都压在足部、腿部外侧，对于缓震有较高的要求。</a:t>
            </a:r>
            <a:endParaRPr lang="zh-CN" altLang="en-US" dirty="0"/>
          </a:p>
        </p:txBody>
      </p:sp>
    </p:spTree>
    <p:extLst>
      <p:ext uri="{BB962C8B-B14F-4D97-AF65-F5344CB8AC3E}">
        <p14:creationId xmlns:p14="http://schemas.microsoft.com/office/powerpoint/2010/main" val="184910225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1917700" y="2208368"/>
            <a:ext cx="8636000" cy="369332"/>
          </a:xfrm>
          <a:prstGeom prst="rect">
            <a:avLst/>
          </a:prstGeom>
        </p:spPr>
        <p:txBody>
          <a:bodyPr wrap="square">
            <a:spAutoFit/>
          </a:bodyPr>
          <a:lstStyle/>
          <a:p>
            <a:r>
              <a:rPr lang="zh-CN" altLang="en-US" dirty="0" smtClean="0">
                <a:solidFill>
                  <a:srgbClr val="191919"/>
                </a:solidFill>
                <a:latin typeface="PingFang SC" charset="-122"/>
              </a:rPr>
              <a:t>踩在纸上</a:t>
            </a:r>
            <a:endParaRPr lang="zh-CN" altLang="en-US" dirty="0"/>
          </a:p>
        </p:txBody>
      </p:sp>
      <p:sp>
        <p:nvSpPr>
          <p:cNvPr id="17" name="标题 1"/>
          <p:cNvSpPr>
            <a:spLocks noGrp="1"/>
          </p:cNvSpPr>
          <p:nvPr>
            <p:ph type="ctrTitle"/>
          </p:nvPr>
        </p:nvSpPr>
        <p:spPr>
          <a:xfrm>
            <a:off x="1409700" y="639762"/>
            <a:ext cx="9144000" cy="1095375"/>
          </a:xfrm>
        </p:spPr>
        <p:txBody>
          <a:bodyPr>
            <a:normAutofit/>
          </a:bodyPr>
          <a:lstStyle/>
          <a:p>
            <a:r>
              <a:rPr kumimoji="1" lang="zh-CN" altLang="en-US" dirty="0" smtClean="0"/>
              <a:t>如何知道自己是什么足形</a:t>
            </a:r>
            <a:endParaRPr kumimoji="1" lang="zh-CN" altLang="en-US" dirty="0"/>
          </a:p>
        </p:txBody>
      </p:sp>
      <p:sp>
        <p:nvSpPr>
          <p:cNvPr id="18" name="矩形 17"/>
          <p:cNvSpPr/>
          <p:nvPr/>
        </p:nvSpPr>
        <p:spPr>
          <a:xfrm>
            <a:off x="1917700" y="2866265"/>
            <a:ext cx="8636000" cy="369332"/>
          </a:xfrm>
          <a:prstGeom prst="rect">
            <a:avLst/>
          </a:prstGeom>
        </p:spPr>
        <p:txBody>
          <a:bodyPr wrap="square">
            <a:spAutoFit/>
          </a:bodyPr>
          <a:lstStyle/>
          <a:p>
            <a:r>
              <a:rPr lang="zh-CN" altLang="en-US">
                <a:solidFill>
                  <a:srgbClr val="191919"/>
                </a:solidFill>
                <a:latin typeface="PingFang SC" charset="-122"/>
              </a:rPr>
              <a:t>拿出一双穿过鞋子（穿的时间越久越好），查看鞋底的磨损程度</a:t>
            </a:r>
            <a:endParaRPr lang="zh-CN" altLang="en-US"/>
          </a:p>
        </p:txBody>
      </p:sp>
    </p:spTree>
    <p:extLst>
      <p:ext uri="{BB962C8B-B14F-4D97-AF65-F5344CB8AC3E}">
        <p14:creationId xmlns:p14="http://schemas.microsoft.com/office/powerpoint/2010/main" val="139506302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ctrTitle"/>
          </p:nvPr>
        </p:nvSpPr>
        <p:spPr>
          <a:xfrm>
            <a:off x="1409700" y="639762"/>
            <a:ext cx="9144000" cy="1095375"/>
          </a:xfrm>
        </p:spPr>
        <p:txBody>
          <a:bodyPr>
            <a:normAutofit/>
          </a:bodyPr>
          <a:lstStyle/>
          <a:p>
            <a:r>
              <a:rPr kumimoji="1" lang="zh-CN" altLang="en-US" dirty="0" smtClean="0"/>
              <a:t>按照足形选择跑鞋</a:t>
            </a:r>
            <a:endParaRPr kumimoji="1" lang="zh-CN" altLang="en-US" dirty="0"/>
          </a:p>
        </p:txBody>
      </p:sp>
    </p:spTree>
    <p:extLst>
      <p:ext uri="{BB962C8B-B14F-4D97-AF65-F5344CB8AC3E}">
        <p14:creationId xmlns:p14="http://schemas.microsoft.com/office/powerpoint/2010/main" val="13954479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57162" y="457201"/>
            <a:ext cx="11630024" cy="6124754"/>
          </a:xfrm>
          <a:prstGeom prst="rect">
            <a:avLst/>
          </a:prstGeom>
        </p:spPr>
        <p:txBody>
          <a:bodyPr wrap="square">
            <a:spAutoFit/>
          </a:bodyPr>
          <a:lstStyle/>
          <a:p>
            <a:r>
              <a:rPr lang="zh-CN" altLang="en-US" sz="1400" b="1" dirty="0">
                <a:solidFill>
                  <a:srgbClr val="676A6D"/>
                </a:solidFill>
                <a:latin typeface="-apple-system-font" charset="0"/>
              </a:rPr>
              <a:t>跑鞋分类：</a:t>
            </a:r>
            <a:endParaRPr lang="zh-CN" altLang="en-US" sz="1400" dirty="0">
              <a:solidFill>
                <a:srgbClr val="676A6D"/>
              </a:solidFill>
              <a:latin typeface="-apple-system-font" charset="0"/>
            </a:endParaRPr>
          </a:p>
          <a:p>
            <a:r>
              <a:rPr lang="zh-CN" altLang="en-US" sz="1400" b="1" dirty="0">
                <a:solidFill>
                  <a:srgbClr val="E53333"/>
                </a:solidFill>
                <a:latin typeface="-apple-system-font" charset="0"/>
              </a:rPr>
              <a:t>缓冲减震型跑鞋：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这类跑鞋主要适用于那些不过分强调对足弓的支撑和脚跟矫正功能的跑者</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如果你属于</a:t>
            </a:r>
            <a:r>
              <a:rPr lang="zh-CN" altLang="en-US" sz="1400" dirty="0">
                <a:solidFill>
                  <a:srgbClr val="FF9900"/>
                </a:solidFill>
                <a:latin typeface="-apple-system-font" charset="0"/>
              </a:rPr>
              <a:t>正常足型</a:t>
            </a:r>
            <a:r>
              <a:rPr lang="zh-CN" altLang="en-US" sz="1400" dirty="0">
                <a:solidFill>
                  <a:srgbClr val="676A6D"/>
                </a:solidFill>
                <a:latin typeface="-apple-system-font" charset="0"/>
              </a:rPr>
              <a:t>，没有严重的内</a:t>
            </a:r>
            <a:r>
              <a:rPr lang="en-US" altLang="zh-CN" sz="1400" dirty="0">
                <a:solidFill>
                  <a:srgbClr val="676A6D"/>
                </a:solidFill>
                <a:latin typeface="-apple-system-font" charset="0"/>
              </a:rPr>
              <a:t>/</a:t>
            </a:r>
            <a:r>
              <a:rPr lang="zh-CN" altLang="en-US" sz="1400" dirty="0">
                <a:solidFill>
                  <a:srgbClr val="676A6D"/>
                </a:solidFill>
                <a:latin typeface="-apple-system-font" charset="0"/>
              </a:rPr>
              <a:t>外八字的情况出现，没有出现过严重的崴脚伤病，且跑步时习惯前脚掌着地，那这类跑鞋最适合你，给你提供舒适、有弹性的感觉。同时，这类跑鞋一般较轻，适合于体型小和初学者穿着。</a:t>
            </a:r>
          </a:p>
          <a:p>
            <a:r>
              <a:rPr lang="zh-CN" altLang="en-US" sz="1400" b="1" dirty="0">
                <a:solidFill>
                  <a:srgbClr val="E53333"/>
                </a:solidFill>
                <a:latin typeface="-apple-system-font" charset="0"/>
              </a:rPr>
              <a:t>稳定支撑型：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这类跑鞋主要适用于那些需要一定的足弓支撑和脚跟矫正的跑者。</a:t>
            </a:r>
          </a:p>
          <a:p>
            <a:r>
              <a:rPr lang="zh-CN" altLang="en-US" sz="1400" dirty="0" smtClean="0">
                <a:solidFill>
                  <a:srgbClr val="676A6D"/>
                </a:solidFill>
                <a:latin typeface="-apple-system-font" charset="0"/>
              </a:rPr>
              <a:t>比如</a:t>
            </a:r>
            <a:r>
              <a:rPr lang="zh-CN" altLang="en-US" sz="1400" dirty="0">
                <a:solidFill>
                  <a:srgbClr val="676A6D"/>
                </a:solidFill>
                <a:latin typeface="-apple-system-font" charset="0"/>
              </a:rPr>
              <a:t>你跑步的时候有</a:t>
            </a:r>
            <a:r>
              <a:rPr lang="zh-CN" altLang="en-US" sz="1400" dirty="0">
                <a:solidFill>
                  <a:srgbClr val="FF9900"/>
                </a:solidFill>
                <a:latin typeface="-apple-system-font" charset="0"/>
              </a:rPr>
              <a:t>轻微的外八字脚或者内八字脚</a:t>
            </a:r>
            <a:r>
              <a:rPr lang="zh-CN" altLang="en-US" sz="1400" dirty="0">
                <a:solidFill>
                  <a:srgbClr val="676A6D"/>
                </a:solidFill>
                <a:latin typeface="-apple-system-font" charset="0"/>
              </a:rPr>
              <a:t>，或者跑步时习惯后脚掌着地，再或者你每周都至少要跑步锻炼</a:t>
            </a:r>
            <a:r>
              <a:rPr lang="en-US" altLang="zh-CN" sz="1400" dirty="0">
                <a:solidFill>
                  <a:srgbClr val="676A6D"/>
                </a:solidFill>
                <a:latin typeface="-apple-system-font" charset="0"/>
              </a:rPr>
              <a:t>4</a:t>
            </a:r>
            <a:r>
              <a:rPr lang="zh-CN" altLang="en-US" sz="1400" dirty="0">
                <a:solidFill>
                  <a:srgbClr val="676A6D"/>
                </a:solidFill>
                <a:latin typeface="-apple-system-font" charset="0"/>
              </a:rPr>
              <a:t>次以上，而且每次距离超过</a:t>
            </a:r>
            <a:r>
              <a:rPr lang="en-US" altLang="zh-CN" sz="1400" dirty="0">
                <a:solidFill>
                  <a:srgbClr val="676A6D"/>
                </a:solidFill>
                <a:latin typeface="-apple-system-font" charset="0"/>
              </a:rPr>
              <a:t>3</a:t>
            </a:r>
            <a:r>
              <a:rPr lang="zh-CN" altLang="en-US" sz="1400" dirty="0">
                <a:solidFill>
                  <a:srgbClr val="676A6D"/>
                </a:solidFill>
                <a:latin typeface="-apple-system-font" charset="0"/>
              </a:rPr>
              <a:t>公里，需要对脚部给予一定的支撑保护。那么这种鞋子应该比较适合你</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这种跑鞋的重量一般比缓冲减震型的鞋要重一些</a:t>
            </a:r>
            <a:r>
              <a:rPr lang="zh-CN" altLang="en-US" sz="1400" dirty="0" smtClean="0">
                <a:solidFill>
                  <a:srgbClr val="676A6D"/>
                </a:solidFill>
                <a:latin typeface="-apple-system-font" charset="0"/>
              </a:rPr>
              <a:t>。</a:t>
            </a:r>
            <a:r>
              <a:rPr lang="zh-CN" altLang="en-US" sz="1400" dirty="0">
                <a:solidFill>
                  <a:srgbClr val="676A6D"/>
                </a:solidFill>
                <a:latin typeface="-apple-system-font" charset="0"/>
              </a:rPr>
              <a:t/>
            </a:r>
            <a:br>
              <a:rPr lang="zh-CN" altLang="en-US" sz="1400" dirty="0">
                <a:solidFill>
                  <a:srgbClr val="676A6D"/>
                </a:solidFill>
                <a:latin typeface="-apple-system-font" charset="0"/>
              </a:rPr>
            </a:br>
            <a:endParaRPr lang="zh-CN" altLang="en-US" sz="1400" dirty="0">
              <a:solidFill>
                <a:srgbClr val="676A6D"/>
              </a:solidFill>
              <a:latin typeface="-apple-system-font" charset="0"/>
            </a:endParaRPr>
          </a:p>
          <a:p>
            <a:r>
              <a:rPr lang="en-US" altLang="zh-CN" sz="1400" dirty="0">
                <a:solidFill>
                  <a:srgbClr val="676A6D"/>
                </a:solidFill>
                <a:latin typeface="-apple-system-font" charset="0"/>
              </a:rPr>
              <a:t>PS</a:t>
            </a:r>
            <a:r>
              <a:rPr lang="zh-CN" altLang="en-US" sz="1400" dirty="0">
                <a:solidFill>
                  <a:srgbClr val="676A6D"/>
                </a:solidFill>
                <a:latin typeface="-apple-system-font" charset="0"/>
              </a:rPr>
              <a:t>：缓冲减震型和稳定支撑型是目前最常见的两类跑鞋，适用于大部分的跑者，无论你是初跑者还是资深跑者，这两类鞋的性能区别也比较小。</a:t>
            </a:r>
          </a:p>
          <a:p>
            <a:r>
              <a:rPr lang="zh-CN" altLang="en-US" sz="1400" b="1" dirty="0">
                <a:solidFill>
                  <a:srgbClr val="E53333"/>
                </a:solidFill>
                <a:latin typeface="-apple-system-font" charset="0"/>
              </a:rPr>
              <a:t>控制型：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如果你已经证明自己跑步的时候有</a:t>
            </a:r>
            <a:r>
              <a:rPr lang="zh-CN" altLang="en-US" sz="1400" dirty="0">
                <a:solidFill>
                  <a:srgbClr val="FF9900"/>
                </a:solidFill>
                <a:latin typeface="-apple-system-font" charset="0"/>
              </a:rPr>
              <a:t>内八字脚现象（比较严重）</a:t>
            </a:r>
            <a:r>
              <a:rPr lang="zh-CN" altLang="en-US" sz="1400" dirty="0">
                <a:solidFill>
                  <a:srgbClr val="676A6D"/>
                </a:solidFill>
                <a:latin typeface="-apple-system-font" charset="0"/>
              </a:rPr>
              <a:t>，或者你的脚踝力量比较差（比如曾经崴脚受伤），或者你的体重比标准体重偏重，或者你跑步姿势习惯全脚掌着地，那这种跑鞋应该比较适合你</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它能提供比其他种类跑鞋更多的对足弓和脚跟的支撑和步姿矫正，从一定程度上防止意外受伤。不过，相对于缓冲型和稳定型跑鞋，控制型跑鞋的重量更大，这与它对脚步的保护 和震动的缓冲是成正比的。</a:t>
            </a:r>
          </a:p>
          <a:p>
            <a:r>
              <a:rPr lang="zh-CN" altLang="en-US" sz="1400" b="1" dirty="0">
                <a:solidFill>
                  <a:srgbClr val="E53333"/>
                </a:solidFill>
                <a:latin typeface="-apple-system-font" charset="0"/>
              </a:rPr>
              <a:t>越野型跑鞋：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如果你经常在小河边的泥泞小径，在郊区的山涧小路上跑步，那就选择越野跑鞋。</a:t>
            </a:r>
          </a:p>
          <a:p>
            <a:r>
              <a:rPr lang="zh-CN" altLang="en-US" sz="1400" dirty="0">
                <a:solidFill>
                  <a:srgbClr val="676A6D"/>
                </a:solidFill>
                <a:latin typeface="-apple-system-font" charset="0"/>
              </a:rPr>
              <a:t>外底的纹路粗大，鞋底较硬，上部材料一般防水泼，考虑到野外路面情况复杂，多石头、沙子、泥水，需要更结实和坚硬的鞋底， 同时鞋表面有一定防水功能</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另外，还要避免鞋带被树枝、草棍等挂到的危险。如果你在水泥、沥青路面跑步，不建议你穿越野鞋，因为这种跑鞋的外底纹路往往过于突出，造成局部压强增加，在平坦路面上， 反而无法起到足够的缓冲作用。</a:t>
            </a:r>
          </a:p>
          <a:p>
            <a:r>
              <a:rPr lang="zh-CN" altLang="en-US" sz="1400" b="1" dirty="0">
                <a:solidFill>
                  <a:srgbClr val="E53333"/>
                </a:solidFill>
                <a:latin typeface="-apple-system-font" charset="0"/>
              </a:rPr>
              <a:t>竞速型跑鞋：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一类鞋通常为竞速、追求卓越成绩而特别设计，目的为专业运动员在比赛时最大程度发挥潜能取得好成绩。重量轻、薄、反映快是它最大的特点。这类鞋也不是每个人都能驾驭的，如果你不是专业的跑者，不建议选择，因为技术不够反而会造成受伤。</a:t>
            </a:r>
          </a:p>
          <a:p>
            <a:r>
              <a:rPr lang="zh-CN" altLang="en-US" sz="1400" b="1" dirty="0">
                <a:solidFill>
                  <a:srgbClr val="E53333"/>
                </a:solidFill>
                <a:latin typeface="-apple-system-font" charset="0"/>
              </a:rPr>
              <a:t>专业马拉松鞋：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专门给那些职业运动员设计的马拉松专用鞋，从材质、重量上都是从最轻的原则来设计。通常来说这样的鞋子寿命不长，可能一双鞋就用一场比赛。</a:t>
            </a:r>
            <a:endParaRPr lang="zh-CN" altLang="en-US" sz="1400" b="0" i="0" dirty="0">
              <a:solidFill>
                <a:srgbClr val="676A6D"/>
              </a:solidFill>
              <a:effectLst/>
              <a:latin typeface="-apple-system-font" charset="0"/>
            </a:endParaRPr>
          </a:p>
        </p:txBody>
      </p:sp>
    </p:spTree>
    <p:extLst>
      <p:ext uri="{BB962C8B-B14F-4D97-AF65-F5344CB8AC3E}">
        <p14:creationId xmlns:p14="http://schemas.microsoft.com/office/powerpoint/2010/main" val="80813553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
          <p:cNvSpPr>
            <a:spLocks noGrp="1"/>
          </p:cNvSpPr>
          <p:nvPr>
            <p:ph type="ctrTitle"/>
          </p:nvPr>
        </p:nvSpPr>
        <p:spPr>
          <a:xfrm>
            <a:off x="1409700" y="639762"/>
            <a:ext cx="9144000" cy="1095375"/>
          </a:xfrm>
        </p:spPr>
        <p:txBody>
          <a:bodyPr>
            <a:normAutofit fontScale="90000"/>
          </a:bodyPr>
          <a:lstStyle/>
          <a:p>
            <a:r>
              <a:rPr kumimoji="1" lang="zh-CN" altLang="en-US" dirty="0" smtClean="0"/>
              <a:t>对这套选择方式不赞同的观点</a:t>
            </a:r>
            <a:endParaRPr kumimoji="1" lang="zh-CN" altLang="en-US" dirty="0"/>
          </a:p>
        </p:txBody>
      </p:sp>
      <p:sp>
        <p:nvSpPr>
          <p:cNvPr id="2" name="矩形 1"/>
          <p:cNvSpPr/>
          <p:nvPr/>
        </p:nvSpPr>
        <p:spPr>
          <a:xfrm>
            <a:off x="1409700" y="1901309"/>
            <a:ext cx="4156907" cy="369332"/>
          </a:xfrm>
          <a:prstGeom prst="rect">
            <a:avLst/>
          </a:prstGeom>
        </p:spPr>
        <p:txBody>
          <a:bodyPr wrap="none">
            <a:spAutoFit/>
          </a:bodyPr>
          <a:lstStyle/>
          <a:p>
            <a:r>
              <a:rPr lang="zh-CN" altLang="en-US" dirty="0"/>
              <a:t>https://zhuanlan.zhihu.com/p/24909874</a:t>
            </a:r>
          </a:p>
        </p:txBody>
      </p:sp>
    </p:spTree>
    <p:extLst>
      <p:ext uri="{BB962C8B-B14F-4D97-AF65-F5344CB8AC3E}">
        <p14:creationId xmlns:p14="http://schemas.microsoft.com/office/powerpoint/2010/main" val="88082345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319285" y="453788"/>
            <a:ext cx="2492990" cy="369332"/>
          </a:xfrm>
          <a:prstGeom prst="rect">
            <a:avLst/>
          </a:prstGeom>
        </p:spPr>
        <p:txBody>
          <a:bodyPr wrap="none">
            <a:spAutoFit/>
          </a:bodyPr>
          <a:lstStyle/>
          <a:p>
            <a:r>
              <a:rPr kumimoji="1" lang="zh-CN" altLang="en-US" dirty="0"/>
              <a:t>跑步是一项危险的运动</a:t>
            </a:r>
            <a:endParaRPr lang="zh-CN" altLang="en-US" dirty="0"/>
          </a:p>
        </p:txBody>
      </p:sp>
      <p:sp>
        <p:nvSpPr>
          <p:cNvPr id="5" name="矩形 4"/>
          <p:cNvSpPr/>
          <p:nvPr/>
        </p:nvSpPr>
        <p:spPr>
          <a:xfrm>
            <a:off x="2011782" y="992656"/>
            <a:ext cx="1800493" cy="341632"/>
          </a:xfrm>
          <a:prstGeom prst="rect">
            <a:avLst/>
          </a:prstGeom>
        </p:spPr>
        <p:txBody>
          <a:bodyPr wrap="none">
            <a:spAutoFit/>
          </a:bodyPr>
          <a:lstStyle/>
          <a:p>
            <a:pPr algn="ctr">
              <a:lnSpc>
                <a:spcPct val="90000"/>
              </a:lnSpc>
              <a:spcBef>
                <a:spcPct val="0"/>
              </a:spcBef>
            </a:pPr>
            <a:r>
              <a:rPr kumimoji="1" lang="zh-CN" altLang="en-US" dirty="0"/>
              <a:t>不同的落地方式</a:t>
            </a:r>
          </a:p>
        </p:txBody>
      </p:sp>
      <p:sp>
        <p:nvSpPr>
          <p:cNvPr id="6" name="矩形 5"/>
          <p:cNvSpPr/>
          <p:nvPr/>
        </p:nvSpPr>
        <p:spPr>
          <a:xfrm>
            <a:off x="2011783" y="1461963"/>
            <a:ext cx="1800493" cy="341632"/>
          </a:xfrm>
          <a:prstGeom prst="rect">
            <a:avLst/>
          </a:prstGeom>
        </p:spPr>
        <p:txBody>
          <a:bodyPr wrap="none">
            <a:spAutoFit/>
          </a:bodyPr>
          <a:lstStyle/>
          <a:p>
            <a:pPr algn="ctr">
              <a:lnSpc>
                <a:spcPct val="90000"/>
              </a:lnSpc>
              <a:spcBef>
                <a:spcPct val="0"/>
              </a:spcBef>
            </a:pPr>
            <a:r>
              <a:rPr kumimoji="1" lang="zh-CN" altLang="en-US" dirty="0"/>
              <a:t>不同</a:t>
            </a:r>
            <a:r>
              <a:rPr kumimoji="1" lang="zh-CN" altLang="en-US" dirty="0" smtClean="0"/>
              <a:t>的道路硬度</a:t>
            </a:r>
            <a:endParaRPr kumimoji="1" lang="zh-CN" altLang="en-US" dirty="0"/>
          </a:p>
        </p:txBody>
      </p:sp>
      <p:sp>
        <p:nvSpPr>
          <p:cNvPr id="7" name="矩形 6"/>
          <p:cNvSpPr/>
          <p:nvPr/>
        </p:nvSpPr>
        <p:spPr>
          <a:xfrm>
            <a:off x="1364778" y="1973131"/>
            <a:ext cx="646331" cy="369332"/>
          </a:xfrm>
          <a:prstGeom prst="rect">
            <a:avLst/>
          </a:prstGeom>
        </p:spPr>
        <p:txBody>
          <a:bodyPr wrap="none">
            <a:spAutoFit/>
          </a:bodyPr>
          <a:lstStyle/>
          <a:p>
            <a:r>
              <a:rPr kumimoji="1" lang="zh-CN" altLang="en-US" dirty="0" smtClean="0"/>
              <a:t>跑鞋</a:t>
            </a:r>
            <a:endParaRPr lang="zh-CN" altLang="en-US" dirty="0"/>
          </a:p>
        </p:txBody>
      </p:sp>
      <p:sp>
        <p:nvSpPr>
          <p:cNvPr id="8" name="矩形 7"/>
          <p:cNvSpPr/>
          <p:nvPr/>
        </p:nvSpPr>
        <p:spPr>
          <a:xfrm>
            <a:off x="2252892" y="2484299"/>
            <a:ext cx="1107996" cy="369332"/>
          </a:xfrm>
          <a:prstGeom prst="rect">
            <a:avLst/>
          </a:prstGeom>
        </p:spPr>
        <p:txBody>
          <a:bodyPr wrap="none">
            <a:spAutoFit/>
          </a:bodyPr>
          <a:lstStyle/>
          <a:p>
            <a:r>
              <a:rPr kumimoji="1" lang="zh-CN" altLang="en-US" dirty="0"/>
              <a:t>跑鞋种类</a:t>
            </a:r>
            <a:endParaRPr lang="zh-CN" altLang="en-US" dirty="0"/>
          </a:p>
        </p:txBody>
      </p:sp>
      <p:sp>
        <p:nvSpPr>
          <p:cNvPr id="10" name="矩形 9"/>
          <p:cNvSpPr/>
          <p:nvPr/>
        </p:nvSpPr>
        <p:spPr>
          <a:xfrm>
            <a:off x="2252892" y="2953606"/>
            <a:ext cx="1107996" cy="369332"/>
          </a:xfrm>
          <a:prstGeom prst="rect">
            <a:avLst/>
          </a:prstGeom>
        </p:spPr>
        <p:txBody>
          <a:bodyPr wrap="none">
            <a:spAutoFit/>
          </a:bodyPr>
          <a:lstStyle/>
          <a:p>
            <a:r>
              <a:rPr kumimoji="1" lang="zh-CN" altLang="en-US" dirty="0" smtClean="0"/>
              <a:t>跑鞋挑选</a:t>
            </a:r>
            <a:endParaRPr lang="zh-CN" altLang="en-US" dirty="0"/>
          </a:p>
        </p:txBody>
      </p:sp>
      <p:sp>
        <p:nvSpPr>
          <p:cNvPr id="11" name="矩形 10"/>
          <p:cNvSpPr/>
          <p:nvPr/>
        </p:nvSpPr>
        <p:spPr>
          <a:xfrm>
            <a:off x="2611273" y="3463826"/>
            <a:ext cx="1338828" cy="369332"/>
          </a:xfrm>
          <a:prstGeom prst="rect">
            <a:avLst/>
          </a:prstGeom>
        </p:spPr>
        <p:txBody>
          <a:bodyPr wrap="none">
            <a:spAutoFit/>
          </a:bodyPr>
          <a:lstStyle/>
          <a:p>
            <a:r>
              <a:rPr kumimoji="1" lang="zh-CN" altLang="en-US" dirty="0" smtClean="0"/>
              <a:t>足弓的作用</a:t>
            </a:r>
            <a:endParaRPr lang="zh-CN" altLang="en-US" dirty="0"/>
          </a:p>
        </p:txBody>
      </p:sp>
      <p:sp>
        <p:nvSpPr>
          <p:cNvPr id="12" name="矩形 11"/>
          <p:cNvSpPr/>
          <p:nvPr/>
        </p:nvSpPr>
        <p:spPr>
          <a:xfrm>
            <a:off x="2611273" y="3874102"/>
            <a:ext cx="2031325" cy="369332"/>
          </a:xfrm>
          <a:prstGeom prst="rect">
            <a:avLst/>
          </a:prstGeom>
        </p:spPr>
        <p:txBody>
          <a:bodyPr wrap="none">
            <a:spAutoFit/>
          </a:bodyPr>
          <a:lstStyle/>
          <a:p>
            <a:r>
              <a:rPr kumimoji="1" lang="zh-CN" altLang="en-US" dirty="0" smtClean="0"/>
              <a:t>正常，内翻，外翻</a:t>
            </a:r>
            <a:endParaRPr lang="zh-CN" altLang="en-US" dirty="0"/>
          </a:p>
        </p:txBody>
      </p:sp>
      <p:sp>
        <p:nvSpPr>
          <p:cNvPr id="13" name="矩形 12"/>
          <p:cNvSpPr/>
          <p:nvPr/>
        </p:nvSpPr>
        <p:spPr>
          <a:xfrm>
            <a:off x="2660388" y="4284378"/>
            <a:ext cx="2723823" cy="369332"/>
          </a:xfrm>
          <a:prstGeom prst="rect">
            <a:avLst/>
          </a:prstGeom>
        </p:spPr>
        <p:txBody>
          <a:bodyPr wrap="none">
            <a:spAutoFit/>
          </a:bodyPr>
          <a:lstStyle/>
          <a:p>
            <a:r>
              <a:rPr kumimoji="1" lang="zh-CN" altLang="en-US" dirty="0" smtClean="0"/>
              <a:t>这套挑选机制的反对意见</a:t>
            </a:r>
            <a:endParaRPr lang="zh-CN" altLang="en-US" dirty="0"/>
          </a:p>
        </p:txBody>
      </p:sp>
      <p:sp>
        <p:nvSpPr>
          <p:cNvPr id="14" name="矩形 13"/>
          <p:cNvSpPr/>
          <p:nvPr/>
        </p:nvSpPr>
        <p:spPr>
          <a:xfrm>
            <a:off x="2405292" y="4721514"/>
            <a:ext cx="2262158" cy="369332"/>
          </a:xfrm>
          <a:prstGeom prst="rect">
            <a:avLst/>
          </a:prstGeom>
        </p:spPr>
        <p:txBody>
          <a:bodyPr wrap="none">
            <a:spAutoFit/>
          </a:bodyPr>
          <a:lstStyle/>
          <a:p>
            <a:r>
              <a:rPr kumimoji="1" lang="zh-CN" altLang="en-US" dirty="0" smtClean="0"/>
              <a:t>各大跑鞋的减震机制</a:t>
            </a:r>
            <a:endParaRPr lang="zh-CN" altLang="en-US" dirty="0"/>
          </a:p>
        </p:txBody>
      </p:sp>
      <p:sp>
        <p:nvSpPr>
          <p:cNvPr id="15" name="矩形 14"/>
          <p:cNvSpPr/>
          <p:nvPr/>
        </p:nvSpPr>
        <p:spPr>
          <a:xfrm>
            <a:off x="2763673" y="5221072"/>
            <a:ext cx="3416320" cy="369332"/>
          </a:xfrm>
          <a:prstGeom prst="rect">
            <a:avLst/>
          </a:prstGeom>
        </p:spPr>
        <p:txBody>
          <a:bodyPr wrap="none">
            <a:spAutoFit/>
          </a:bodyPr>
          <a:lstStyle/>
          <a:p>
            <a:r>
              <a:rPr kumimoji="1" lang="zh-CN" altLang="en-US" dirty="0" smtClean="0"/>
              <a:t>亚瑟士、美津浓、阿迪。。。。</a:t>
            </a:r>
            <a:endParaRPr lang="zh-CN" altLang="en-US" dirty="0"/>
          </a:p>
        </p:txBody>
      </p:sp>
      <p:sp>
        <p:nvSpPr>
          <p:cNvPr id="16" name="矩形 15"/>
          <p:cNvSpPr/>
          <p:nvPr/>
        </p:nvSpPr>
        <p:spPr>
          <a:xfrm>
            <a:off x="1851209" y="5609870"/>
            <a:ext cx="2807179" cy="369332"/>
          </a:xfrm>
          <a:prstGeom prst="rect">
            <a:avLst/>
          </a:prstGeom>
        </p:spPr>
        <p:txBody>
          <a:bodyPr wrap="none">
            <a:spAutoFit/>
          </a:bodyPr>
          <a:lstStyle/>
          <a:p>
            <a:r>
              <a:rPr kumimoji="1" lang="zh-CN" altLang="en-US" dirty="0" smtClean="0"/>
              <a:t>跑步是一项很花钱的运动</a:t>
            </a:r>
            <a:endParaRPr lang="zh-CN" altLang="en-US" dirty="0"/>
          </a:p>
        </p:txBody>
      </p:sp>
    </p:spTree>
    <p:extLst>
      <p:ext uri="{BB962C8B-B14F-4D97-AF65-F5344CB8AC3E}">
        <p14:creationId xmlns:p14="http://schemas.microsoft.com/office/powerpoint/2010/main" val="38824399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500062"/>
            <a:ext cx="9144000" cy="1152525"/>
          </a:xfrm>
        </p:spPr>
        <p:txBody>
          <a:bodyPr/>
          <a:lstStyle/>
          <a:p>
            <a:r>
              <a:rPr kumimoji="1" lang="zh-CN" altLang="en-US" dirty="0" smtClean="0"/>
              <a:t>跑鞋的减震技术</a:t>
            </a:r>
            <a:endParaRPr kumimoji="1" lang="zh-CN" altLang="en-US" dirty="0"/>
          </a:p>
        </p:txBody>
      </p:sp>
      <p:sp>
        <p:nvSpPr>
          <p:cNvPr id="3" name="矩形 2"/>
          <p:cNvSpPr/>
          <p:nvPr/>
        </p:nvSpPr>
        <p:spPr>
          <a:xfrm>
            <a:off x="2139634" y="3725167"/>
            <a:ext cx="1107996" cy="369332"/>
          </a:xfrm>
          <a:prstGeom prst="rect">
            <a:avLst/>
          </a:prstGeom>
        </p:spPr>
        <p:txBody>
          <a:bodyPr wrap="none">
            <a:spAutoFit/>
          </a:bodyPr>
          <a:lstStyle/>
          <a:p>
            <a:r>
              <a:rPr lang="zh-CN" altLang="en-US">
                <a:solidFill>
                  <a:srgbClr val="555555"/>
                </a:solidFill>
                <a:latin typeface="TIBch" charset="0"/>
              </a:rPr>
              <a:t>机械减震</a:t>
            </a:r>
            <a:endParaRPr lang="zh-CN" altLang="en-US"/>
          </a:p>
        </p:txBody>
      </p:sp>
      <p:sp>
        <p:nvSpPr>
          <p:cNvPr id="4" name="矩形 3"/>
          <p:cNvSpPr/>
          <p:nvPr/>
        </p:nvSpPr>
        <p:spPr>
          <a:xfrm>
            <a:off x="2134826" y="1652587"/>
            <a:ext cx="870751" cy="369332"/>
          </a:xfrm>
          <a:prstGeom prst="rect">
            <a:avLst/>
          </a:prstGeom>
        </p:spPr>
        <p:txBody>
          <a:bodyPr wrap="none">
            <a:spAutoFit/>
          </a:bodyPr>
          <a:lstStyle/>
          <a:p>
            <a:r>
              <a:rPr lang="en-US" altLang="zh-CN" b="1" dirty="0">
                <a:solidFill>
                  <a:srgbClr val="191919"/>
                </a:solidFill>
                <a:latin typeface="PingFang SC" charset="-122"/>
              </a:rPr>
              <a:t>ASICS</a:t>
            </a:r>
            <a:endParaRPr lang="zh-CN" altLang="en-US" dirty="0"/>
          </a:p>
        </p:txBody>
      </p:sp>
      <p:sp>
        <p:nvSpPr>
          <p:cNvPr id="5" name="矩形 4"/>
          <p:cNvSpPr/>
          <p:nvPr/>
        </p:nvSpPr>
        <p:spPr>
          <a:xfrm>
            <a:off x="2134825" y="2251114"/>
            <a:ext cx="8980849" cy="646331"/>
          </a:xfrm>
          <a:prstGeom prst="rect">
            <a:avLst/>
          </a:prstGeom>
        </p:spPr>
        <p:txBody>
          <a:bodyPr wrap="square">
            <a:spAutoFit/>
          </a:bodyPr>
          <a:lstStyle/>
          <a:p>
            <a:r>
              <a:rPr lang="en-US" altLang="zh-CN" dirty="0">
                <a:solidFill>
                  <a:srgbClr val="191919"/>
                </a:solidFill>
                <a:latin typeface="PingFang SC" charset="-122"/>
              </a:rPr>
              <a:t>ASICS</a:t>
            </a:r>
            <a:r>
              <a:rPr lang="zh-CN" altLang="en-US" dirty="0">
                <a:solidFill>
                  <a:srgbClr val="191919"/>
                </a:solidFill>
                <a:latin typeface="PingFang SC" charset="-122"/>
              </a:rPr>
              <a:t>作为跑鞋之王是有理由的，有人用</a:t>
            </a:r>
            <a:r>
              <a:rPr lang="en-US" altLang="zh-CN" dirty="0">
                <a:solidFill>
                  <a:srgbClr val="191919"/>
                </a:solidFill>
                <a:latin typeface="PingFang SC" charset="-122"/>
              </a:rPr>
              <a:t>ASICS</a:t>
            </a:r>
            <a:r>
              <a:rPr lang="zh-CN" altLang="en-US" dirty="0">
                <a:solidFill>
                  <a:srgbClr val="191919"/>
                </a:solidFill>
                <a:latin typeface="PingFang SC" charset="-122"/>
              </a:rPr>
              <a:t>做了一个减震实验</a:t>
            </a:r>
            <a:r>
              <a:rPr lang="en-US" altLang="zh-CN" dirty="0">
                <a:solidFill>
                  <a:srgbClr val="191919"/>
                </a:solidFill>
                <a:latin typeface="PingFang SC" charset="-122"/>
              </a:rPr>
              <a:t>——</a:t>
            </a:r>
            <a:r>
              <a:rPr lang="zh-CN" altLang="en-US" dirty="0">
                <a:solidFill>
                  <a:srgbClr val="191919"/>
                </a:solidFill>
                <a:latin typeface="PingFang SC" charset="-122"/>
              </a:rPr>
              <a:t>将一个生鸡蛋从</a:t>
            </a:r>
            <a:r>
              <a:rPr lang="en-US" altLang="zh-CN" dirty="0">
                <a:solidFill>
                  <a:srgbClr val="191919"/>
                </a:solidFill>
                <a:latin typeface="PingFang SC" charset="-122"/>
              </a:rPr>
              <a:t>18</a:t>
            </a:r>
            <a:r>
              <a:rPr lang="zh-CN" altLang="en-US" dirty="0">
                <a:solidFill>
                  <a:srgbClr val="191919"/>
                </a:solidFill>
                <a:latin typeface="PingFang SC" charset="-122"/>
              </a:rPr>
              <a:t>米高空（</a:t>
            </a:r>
            <a:r>
              <a:rPr lang="en-US" altLang="zh-CN" dirty="0">
                <a:solidFill>
                  <a:srgbClr val="191919"/>
                </a:solidFill>
                <a:latin typeface="PingFang SC" charset="-122"/>
              </a:rPr>
              <a:t>6</a:t>
            </a:r>
            <a:r>
              <a:rPr lang="zh-CN" altLang="en-US" dirty="0">
                <a:solidFill>
                  <a:srgbClr val="191919"/>
                </a:solidFill>
                <a:latin typeface="PingFang SC" charset="-122"/>
              </a:rPr>
              <a:t>层楼）掉下来落在</a:t>
            </a:r>
            <a:r>
              <a:rPr lang="en-US" altLang="zh-CN" dirty="0">
                <a:solidFill>
                  <a:srgbClr val="191919"/>
                </a:solidFill>
                <a:latin typeface="PingFang SC" charset="-122"/>
              </a:rPr>
              <a:t>2CM </a:t>
            </a:r>
            <a:r>
              <a:rPr lang="zh-CN" altLang="en-US" dirty="0">
                <a:solidFill>
                  <a:srgbClr val="191919"/>
                </a:solidFill>
                <a:latin typeface="PingFang SC" charset="-122"/>
              </a:rPr>
              <a:t>的</a:t>
            </a:r>
            <a:r>
              <a:rPr lang="en-US" altLang="zh-CN" b="1" dirty="0">
                <a:solidFill>
                  <a:srgbClr val="191919"/>
                </a:solidFill>
                <a:latin typeface="PingFang SC" charset="-122"/>
              </a:rPr>
              <a:t>GEL</a:t>
            </a:r>
            <a:r>
              <a:rPr lang="zh-CN" altLang="en-US" b="1" dirty="0">
                <a:solidFill>
                  <a:srgbClr val="191919"/>
                </a:solidFill>
                <a:latin typeface="PingFang SC" charset="-122"/>
              </a:rPr>
              <a:t>减震胶</a:t>
            </a:r>
            <a:r>
              <a:rPr lang="zh-CN" altLang="en-US" dirty="0">
                <a:solidFill>
                  <a:srgbClr val="191919"/>
                </a:solidFill>
                <a:latin typeface="PingFang SC" charset="-122"/>
              </a:rPr>
              <a:t>上竟然安然无恙。</a:t>
            </a:r>
            <a:endParaRPr lang="zh-CN" altLang="en-US" dirty="0"/>
          </a:p>
        </p:txBody>
      </p:sp>
      <p:sp>
        <p:nvSpPr>
          <p:cNvPr id="6" name="矩形 5"/>
          <p:cNvSpPr/>
          <p:nvPr/>
        </p:nvSpPr>
        <p:spPr>
          <a:xfrm>
            <a:off x="2134825" y="3126640"/>
            <a:ext cx="1117614" cy="369332"/>
          </a:xfrm>
          <a:prstGeom prst="rect">
            <a:avLst/>
          </a:prstGeom>
        </p:spPr>
        <p:txBody>
          <a:bodyPr wrap="none">
            <a:spAutoFit/>
          </a:bodyPr>
          <a:lstStyle/>
          <a:p>
            <a:r>
              <a:rPr lang="en-US" altLang="zh-CN" b="1" dirty="0">
                <a:solidFill>
                  <a:srgbClr val="191919"/>
                </a:solidFill>
                <a:latin typeface="PingFang SC" charset="-122"/>
              </a:rPr>
              <a:t>MIZUNO</a:t>
            </a:r>
            <a:endParaRPr lang="zh-CN" altLang="en-US" dirty="0"/>
          </a:p>
        </p:txBody>
      </p:sp>
      <p:sp>
        <p:nvSpPr>
          <p:cNvPr id="7" name="矩形 6"/>
          <p:cNvSpPr/>
          <p:nvPr/>
        </p:nvSpPr>
        <p:spPr>
          <a:xfrm>
            <a:off x="2134825" y="4323694"/>
            <a:ext cx="4528804" cy="369332"/>
          </a:xfrm>
          <a:prstGeom prst="rect">
            <a:avLst/>
          </a:prstGeom>
        </p:spPr>
        <p:txBody>
          <a:bodyPr wrap="none">
            <a:spAutoFit/>
          </a:bodyPr>
          <a:lstStyle/>
          <a:p>
            <a:r>
              <a:rPr lang="zh-CN" altLang="en-US"/>
              <a:t>http://www.sohu.com/a/115967640_408203</a:t>
            </a:r>
          </a:p>
        </p:txBody>
      </p:sp>
    </p:spTree>
    <p:extLst>
      <p:ext uri="{BB962C8B-B14F-4D97-AF65-F5344CB8AC3E}">
        <p14:creationId xmlns:p14="http://schemas.microsoft.com/office/powerpoint/2010/main" val="153446711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1352393" y="440267"/>
            <a:ext cx="9144000" cy="10376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zh-CN" b="1" dirty="0" smtClean="0">
                <a:solidFill>
                  <a:srgbClr val="191919"/>
                </a:solidFill>
                <a:latin typeface="PingFang SC" charset="-122"/>
              </a:rPr>
              <a:t>ASICS</a:t>
            </a:r>
            <a:endParaRPr kumimoji="1" lang="zh-CN" altLang="en-US" dirty="0"/>
          </a:p>
        </p:txBody>
      </p:sp>
      <p:sp>
        <p:nvSpPr>
          <p:cNvPr id="4" name="矩形 3"/>
          <p:cNvSpPr/>
          <p:nvPr/>
        </p:nvSpPr>
        <p:spPr>
          <a:xfrm>
            <a:off x="436728" y="1582374"/>
            <a:ext cx="11136573" cy="646331"/>
          </a:xfrm>
          <a:prstGeom prst="rect">
            <a:avLst/>
          </a:prstGeom>
        </p:spPr>
        <p:txBody>
          <a:bodyPr wrap="square">
            <a:spAutoFit/>
          </a:bodyPr>
          <a:lstStyle/>
          <a:p>
            <a:r>
              <a:rPr lang="en-US" altLang="zh-CN" dirty="0">
                <a:solidFill>
                  <a:srgbClr val="191919"/>
                </a:solidFill>
                <a:latin typeface="PingFang SC" charset="-122"/>
              </a:rPr>
              <a:t>ASICS</a:t>
            </a:r>
            <a:r>
              <a:rPr lang="zh-CN" altLang="en-US" dirty="0">
                <a:solidFill>
                  <a:srgbClr val="191919"/>
                </a:solidFill>
                <a:latin typeface="PingFang SC" charset="-122"/>
              </a:rPr>
              <a:t>作为跑鞋之王是有理由的，有人用</a:t>
            </a:r>
            <a:r>
              <a:rPr lang="en-US" altLang="zh-CN" dirty="0">
                <a:solidFill>
                  <a:srgbClr val="191919"/>
                </a:solidFill>
                <a:latin typeface="PingFang SC" charset="-122"/>
              </a:rPr>
              <a:t>ASICS</a:t>
            </a:r>
            <a:r>
              <a:rPr lang="zh-CN" altLang="en-US" dirty="0">
                <a:solidFill>
                  <a:srgbClr val="191919"/>
                </a:solidFill>
                <a:latin typeface="PingFang SC" charset="-122"/>
              </a:rPr>
              <a:t>做了一个减震实验</a:t>
            </a:r>
            <a:r>
              <a:rPr lang="en-US" altLang="zh-CN" dirty="0">
                <a:solidFill>
                  <a:srgbClr val="191919"/>
                </a:solidFill>
                <a:latin typeface="PingFang SC" charset="-122"/>
              </a:rPr>
              <a:t>——</a:t>
            </a:r>
            <a:r>
              <a:rPr lang="zh-CN" altLang="en-US" dirty="0">
                <a:solidFill>
                  <a:srgbClr val="191919"/>
                </a:solidFill>
                <a:latin typeface="PingFang SC" charset="-122"/>
              </a:rPr>
              <a:t>将一个生鸡蛋从</a:t>
            </a:r>
            <a:r>
              <a:rPr lang="en-US" altLang="zh-CN" dirty="0">
                <a:solidFill>
                  <a:srgbClr val="191919"/>
                </a:solidFill>
                <a:latin typeface="PingFang SC" charset="-122"/>
              </a:rPr>
              <a:t>18</a:t>
            </a:r>
            <a:r>
              <a:rPr lang="zh-CN" altLang="en-US" dirty="0">
                <a:solidFill>
                  <a:srgbClr val="191919"/>
                </a:solidFill>
                <a:latin typeface="PingFang SC" charset="-122"/>
              </a:rPr>
              <a:t>米高空（</a:t>
            </a:r>
            <a:r>
              <a:rPr lang="en-US" altLang="zh-CN" dirty="0">
                <a:solidFill>
                  <a:srgbClr val="191919"/>
                </a:solidFill>
                <a:latin typeface="PingFang SC" charset="-122"/>
              </a:rPr>
              <a:t>6</a:t>
            </a:r>
            <a:r>
              <a:rPr lang="zh-CN" altLang="en-US" dirty="0">
                <a:solidFill>
                  <a:srgbClr val="191919"/>
                </a:solidFill>
                <a:latin typeface="PingFang SC" charset="-122"/>
              </a:rPr>
              <a:t>层楼）掉下来落在</a:t>
            </a:r>
            <a:r>
              <a:rPr lang="en-US" altLang="zh-CN" dirty="0">
                <a:solidFill>
                  <a:srgbClr val="191919"/>
                </a:solidFill>
                <a:latin typeface="PingFang SC" charset="-122"/>
              </a:rPr>
              <a:t>2CM </a:t>
            </a:r>
            <a:r>
              <a:rPr lang="zh-CN" altLang="en-US" dirty="0">
                <a:solidFill>
                  <a:srgbClr val="191919"/>
                </a:solidFill>
                <a:latin typeface="PingFang SC" charset="-122"/>
              </a:rPr>
              <a:t>的</a:t>
            </a:r>
            <a:r>
              <a:rPr lang="en-US" altLang="zh-CN" b="1" dirty="0">
                <a:solidFill>
                  <a:srgbClr val="191919"/>
                </a:solidFill>
                <a:latin typeface="PingFang SC" charset="-122"/>
              </a:rPr>
              <a:t>GEL</a:t>
            </a:r>
            <a:r>
              <a:rPr lang="zh-CN" altLang="en-US" b="1" dirty="0">
                <a:solidFill>
                  <a:srgbClr val="191919"/>
                </a:solidFill>
                <a:latin typeface="PingFang SC" charset="-122"/>
              </a:rPr>
              <a:t>减震胶</a:t>
            </a:r>
            <a:r>
              <a:rPr lang="zh-CN" altLang="en-US" dirty="0">
                <a:solidFill>
                  <a:srgbClr val="191919"/>
                </a:solidFill>
                <a:latin typeface="PingFang SC" charset="-122"/>
              </a:rPr>
              <a:t>上竟然安然无恙。</a:t>
            </a:r>
            <a:endParaRPr lang="zh-CN" altLang="en-US" dirty="0"/>
          </a:p>
        </p:txBody>
      </p:sp>
    </p:spTree>
    <p:extLst>
      <p:ext uri="{BB962C8B-B14F-4D97-AF65-F5344CB8AC3E}">
        <p14:creationId xmlns:p14="http://schemas.microsoft.com/office/powerpoint/2010/main" val="2721622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1352393" y="440267"/>
            <a:ext cx="9144000" cy="10376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zh-CN" b="1" dirty="0" smtClean="0">
                <a:solidFill>
                  <a:srgbClr val="191919"/>
                </a:solidFill>
                <a:latin typeface="PingFang SC" charset="-122"/>
              </a:rPr>
              <a:t>MIZUNO</a:t>
            </a:r>
            <a:endParaRPr kumimoji="1" lang="zh-CN" altLang="en-US" dirty="0"/>
          </a:p>
        </p:txBody>
      </p:sp>
      <p:pic>
        <p:nvPicPr>
          <p:cNvPr id="5" name="Picture 2" descr="http://5b0988e595225.cdn.sohucs.com/images/20180823/0f1466e57d824467b8b8820c5c5eba27.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0728" y="1681163"/>
            <a:ext cx="9190518" cy="4391025"/>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p:cNvSpPr/>
          <p:nvPr/>
        </p:nvSpPr>
        <p:spPr>
          <a:xfrm>
            <a:off x="2271302" y="6090722"/>
            <a:ext cx="4528804" cy="369332"/>
          </a:xfrm>
          <a:prstGeom prst="rect">
            <a:avLst/>
          </a:prstGeom>
        </p:spPr>
        <p:txBody>
          <a:bodyPr wrap="none">
            <a:spAutoFit/>
          </a:bodyPr>
          <a:lstStyle/>
          <a:p>
            <a:r>
              <a:rPr lang="zh-CN" altLang="en-US"/>
              <a:t>http://www.sohu.com/a/115967640_408203</a:t>
            </a:r>
          </a:p>
        </p:txBody>
      </p:sp>
    </p:spTree>
    <p:extLst>
      <p:ext uri="{BB962C8B-B14F-4D97-AF65-F5344CB8AC3E}">
        <p14:creationId xmlns:p14="http://schemas.microsoft.com/office/powerpoint/2010/main" val="27213749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38275" y="485775"/>
            <a:ext cx="9144000" cy="1095375"/>
          </a:xfrm>
        </p:spPr>
        <p:txBody>
          <a:bodyPr/>
          <a:lstStyle/>
          <a:p>
            <a:r>
              <a:rPr kumimoji="1" lang="zh-CN" altLang="en-US" dirty="0" smtClean="0"/>
              <a:t>所谓的四大跑鞋</a:t>
            </a:r>
            <a:endParaRPr kumimoji="1" lang="zh-CN" altLang="en-US" dirty="0"/>
          </a:p>
        </p:txBody>
      </p:sp>
      <p:sp>
        <p:nvSpPr>
          <p:cNvPr id="3" name="矩形 2"/>
          <p:cNvSpPr/>
          <p:nvPr/>
        </p:nvSpPr>
        <p:spPr>
          <a:xfrm>
            <a:off x="2272396" y="1829871"/>
            <a:ext cx="1620957" cy="523220"/>
          </a:xfrm>
          <a:prstGeom prst="rect">
            <a:avLst/>
          </a:prstGeom>
        </p:spPr>
        <p:txBody>
          <a:bodyPr wrap="none">
            <a:spAutoFit/>
          </a:bodyPr>
          <a:lstStyle/>
          <a:p>
            <a:r>
              <a:rPr lang="zh-CN" altLang="en-US" sz="2800" dirty="0" smtClean="0">
                <a:solidFill>
                  <a:srgbClr val="333333"/>
                </a:solidFill>
                <a:latin typeface="arial" charset="0"/>
              </a:rPr>
              <a:t>怎么来的</a:t>
            </a:r>
            <a:endParaRPr lang="zh-CN" altLang="en-US" sz="2800" dirty="0"/>
          </a:p>
        </p:txBody>
      </p:sp>
      <p:sp>
        <p:nvSpPr>
          <p:cNvPr id="4" name="矩形 3"/>
          <p:cNvSpPr/>
          <p:nvPr/>
        </p:nvSpPr>
        <p:spPr>
          <a:xfrm>
            <a:off x="4002561" y="1858447"/>
            <a:ext cx="4378122" cy="369332"/>
          </a:xfrm>
          <a:prstGeom prst="rect">
            <a:avLst/>
          </a:prstGeom>
        </p:spPr>
        <p:txBody>
          <a:bodyPr wrap="none">
            <a:spAutoFit/>
          </a:bodyPr>
          <a:lstStyle/>
          <a:p>
            <a:r>
              <a:rPr lang="en-US" altLang="zh-CN" dirty="0">
                <a:solidFill>
                  <a:srgbClr val="333333"/>
                </a:solidFill>
                <a:latin typeface="arial" charset="0"/>
              </a:rPr>
              <a:t>Asics</a:t>
            </a:r>
            <a:r>
              <a:rPr lang="zh-CN" altLang="en-US" dirty="0">
                <a:solidFill>
                  <a:srgbClr val="333333"/>
                </a:solidFill>
                <a:latin typeface="arial" charset="0"/>
              </a:rPr>
              <a:t>、</a:t>
            </a:r>
            <a:r>
              <a:rPr lang="en-US" altLang="zh-CN" dirty="0">
                <a:solidFill>
                  <a:srgbClr val="333333"/>
                </a:solidFill>
                <a:latin typeface="arial" charset="0"/>
              </a:rPr>
              <a:t>Brooks</a:t>
            </a:r>
            <a:r>
              <a:rPr lang="zh-CN" altLang="en-US" dirty="0" smtClean="0">
                <a:solidFill>
                  <a:srgbClr val="333333"/>
                </a:solidFill>
                <a:latin typeface="arial" charset="0"/>
              </a:rPr>
              <a:t>、</a:t>
            </a:r>
            <a:r>
              <a:rPr lang="en-US" altLang="zh-CN" dirty="0" err="1" smtClean="0">
                <a:solidFill>
                  <a:srgbClr val="333333"/>
                </a:solidFill>
                <a:latin typeface="arial" charset="0"/>
              </a:rPr>
              <a:t>Saucony</a:t>
            </a:r>
            <a:r>
              <a:rPr lang="zh-CN" altLang="en-US" dirty="0" smtClean="0">
                <a:solidFill>
                  <a:srgbClr val="333333"/>
                </a:solidFill>
                <a:latin typeface="arial" charset="0"/>
              </a:rPr>
              <a:t>、</a:t>
            </a:r>
            <a:r>
              <a:rPr lang="en-US" altLang="zh-CN" dirty="0" smtClean="0">
                <a:solidFill>
                  <a:srgbClr val="333333"/>
                </a:solidFill>
                <a:latin typeface="arial" charset="0"/>
              </a:rPr>
              <a:t>New </a:t>
            </a:r>
            <a:r>
              <a:rPr lang="en-US" altLang="zh-CN" dirty="0">
                <a:solidFill>
                  <a:srgbClr val="333333"/>
                </a:solidFill>
                <a:latin typeface="arial" charset="0"/>
              </a:rPr>
              <a:t>balance</a:t>
            </a:r>
            <a:endParaRPr lang="zh-CN" altLang="en-US" dirty="0"/>
          </a:p>
        </p:txBody>
      </p:sp>
    </p:spTree>
    <p:extLst>
      <p:ext uri="{BB962C8B-B14F-4D97-AF65-F5344CB8AC3E}">
        <p14:creationId xmlns:p14="http://schemas.microsoft.com/office/powerpoint/2010/main" val="69282948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23987" y="600075"/>
            <a:ext cx="9144000" cy="1081088"/>
          </a:xfrm>
        </p:spPr>
        <p:txBody>
          <a:bodyPr>
            <a:normAutofit/>
          </a:bodyPr>
          <a:lstStyle/>
          <a:p>
            <a:r>
              <a:rPr kumimoji="1" lang="zh-CN" altLang="en-US" dirty="0" smtClean="0"/>
              <a:t>鸿星尔克</a:t>
            </a:r>
            <a:r>
              <a:rPr kumimoji="1" lang="zh-CN" altLang="en-US" dirty="0"/>
              <a:t>，抄袭</a:t>
            </a:r>
            <a:r>
              <a:rPr kumimoji="1" lang="en-US" altLang="zh-CN" dirty="0"/>
              <a:t>NO.1</a:t>
            </a:r>
            <a:endParaRPr kumimoji="1" lang="zh-CN" altLang="en-US" dirty="0"/>
          </a:p>
        </p:txBody>
      </p:sp>
      <p:pic>
        <p:nvPicPr>
          <p:cNvPr id="1026" name="Picture 2" descr="http://5b0988e595225.cdn.sohucs.com/images/20180823/0f1466e57d824467b8b8820c5c5eba27.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0728" y="1681163"/>
            <a:ext cx="9190518" cy="4391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28086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美津浓</a:t>
            </a:r>
            <a:endParaRPr kumimoji="1" lang="zh-CN" altLang="en-US" dirty="0"/>
          </a:p>
        </p:txBody>
      </p:sp>
      <p:sp>
        <p:nvSpPr>
          <p:cNvPr id="3" name="矩形 2"/>
          <p:cNvSpPr/>
          <p:nvPr/>
        </p:nvSpPr>
        <p:spPr>
          <a:xfrm>
            <a:off x="2323965" y="2716755"/>
            <a:ext cx="1800493" cy="369332"/>
          </a:xfrm>
          <a:prstGeom prst="rect">
            <a:avLst/>
          </a:prstGeom>
        </p:spPr>
        <p:txBody>
          <a:bodyPr wrap="none">
            <a:spAutoFit/>
          </a:bodyPr>
          <a:lstStyle/>
          <a:p>
            <a:r>
              <a:rPr lang="zh-CN" altLang="en-US" dirty="0" smtClean="0">
                <a:solidFill>
                  <a:srgbClr val="555555"/>
                </a:solidFill>
                <a:latin typeface="TIBch" charset="0"/>
              </a:rPr>
              <a:t>跑鞋，足球鞋等</a:t>
            </a:r>
            <a:endParaRPr lang="zh-CN" altLang="en-US" dirty="0"/>
          </a:p>
        </p:txBody>
      </p:sp>
      <p:sp>
        <p:nvSpPr>
          <p:cNvPr id="4" name="矩形 3"/>
          <p:cNvSpPr/>
          <p:nvPr/>
        </p:nvSpPr>
        <p:spPr>
          <a:xfrm>
            <a:off x="2323965" y="3449705"/>
            <a:ext cx="2089803" cy="369332"/>
          </a:xfrm>
          <a:prstGeom prst="rect">
            <a:avLst/>
          </a:prstGeom>
        </p:spPr>
        <p:txBody>
          <a:bodyPr wrap="none">
            <a:spAutoFit/>
          </a:bodyPr>
          <a:lstStyle/>
          <a:p>
            <a:r>
              <a:rPr lang="en-US" altLang="zh-CN" dirty="0">
                <a:solidFill>
                  <a:srgbClr val="555555"/>
                </a:solidFill>
                <a:latin typeface="TIBch" charset="0"/>
              </a:rPr>
              <a:t>Wave</a:t>
            </a:r>
            <a:r>
              <a:rPr lang="zh-CN" altLang="en-US" dirty="0">
                <a:solidFill>
                  <a:srgbClr val="555555"/>
                </a:solidFill>
                <a:latin typeface="TIBch" charset="0"/>
              </a:rPr>
              <a:t>机械减震技术</a:t>
            </a:r>
            <a:endParaRPr lang="zh-CN" altLang="en-US" dirty="0"/>
          </a:p>
        </p:txBody>
      </p:sp>
      <p:sp>
        <p:nvSpPr>
          <p:cNvPr id="5" name="矩形 4"/>
          <p:cNvSpPr/>
          <p:nvPr/>
        </p:nvSpPr>
        <p:spPr>
          <a:xfrm>
            <a:off x="2323965" y="2041565"/>
            <a:ext cx="646331" cy="369332"/>
          </a:xfrm>
          <a:prstGeom prst="rect">
            <a:avLst/>
          </a:prstGeom>
        </p:spPr>
        <p:txBody>
          <a:bodyPr wrap="none">
            <a:spAutoFit/>
          </a:bodyPr>
          <a:lstStyle/>
          <a:p>
            <a:r>
              <a:rPr lang="zh-CN" altLang="en-US" smtClean="0">
                <a:solidFill>
                  <a:srgbClr val="555555"/>
                </a:solidFill>
                <a:latin typeface="TIBch" charset="0"/>
              </a:rPr>
              <a:t>历史</a:t>
            </a:r>
            <a:endParaRPr lang="zh-CN" altLang="en-US" dirty="0"/>
          </a:p>
        </p:txBody>
      </p:sp>
      <p:sp>
        <p:nvSpPr>
          <p:cNvPr id="6" name="矩形 5"/>
          <p:cNvSpPr/>
          <p:nvPr/>
        </p:nvSpPr>
        <p:spPr>
          <a:xfrm>
            <a:off x="5162550" y="1718399"/>
            <a:ext cx="6096000" cy="646331"/>
          </a:xfrm>
          <a:prstGeom prst="rect">
            <a:avLst/>
          </a:prstGeom>
        </p:spPr>
        <p:txBody>
          <a:bodyPr>
            <a:spAutoFit/>
          </a:bodyPr>
          <a:lstStyle/>
          <a:p>
            <a:r>
              <a:rPr lang="zh-CN" altLang="en-US" dirty="0"/>
              <a:t>http://www.shihuo.cn/article/detail/1808.html#qk=article&amp;page=1&amp;order=4</a:t>
            </a:r>
          </a:p>
        </p:txBody>
      </p:sp>
      <p:sp>
        <p:nvSpPr>
          <p:cNvPr id="7" name="矩形 6"/>
          <p:cNvSpPr/>
          <p:nvPr/>
        </p:nvSpPr>
        <p:spPr>
          <a:xfrm>
            <a:off x="5162550" y="2578255"/>
            <a:ext cx="6096000" cy="646331"/>
          </a:xfrm>
          <a:prstGeom prst="rect">
            <a:avLst/>
          </a:prstGeom>
        </p:spPr>
        <p:txBody>
          <a:bodyPr>
            <a:spAutoFit/>
          </a:bodyPr>
          <a:lstStyle/>
          <a:p>
            <a:r>
              <a:rPr lang="zh-CN" altLang="en-US" dirty="0">
                <a:solidFill>
                  <a:srgbClr val="333333"/>
                </a:solidFill>
                <a:latin typeface="arial" charset="0"/>
              </a:rPr>
              <a:t>美津浓的商标叫米奇巴希利，是世界上跑的最快的鸟。美津浓于</a:t>
            </a:r>
            <a:r>
              <a:rPr lang="en-US" altLang="zh-CN" dirty="0">
                <a:solidFill>
                  <a:srgbClr val="333333"/>
                </a:solidFill>
                <a:latin typeface="arial" charset="0"/>
              </a:rPr>
              <a:t>1983</a:t>
            </a:r>
            <a:r>
              <a:rPr lang="zh-CN" altLang="en-US" dirty="0">
                <a:solidFill>
                  <a:srgbClr val="333333"/>
                </a:solidFill>
                <a:latin typeface="arial" charset="0"/>
              </a:rPr>
              <a:t>年启用这个标志。</a:t>
            </a:r>
            <a:endParaRPr lang="zh-CN" altLang="en-US" dirty="0"/>
          </a:p>
        </p:txBody>
      </p:sp>
    </p:spTree>
    <p:extLst>
      <p:ext uri="{BB962C8B-B14F-4D97-AF65-F5344CB8AC3E}">
        <p14:creationId xmlns:p14="http://schemas.microsoft.com/office/powerpoint/2010/main" val="81732358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hihuo.hupucdn.com/ucditor/20161215/641x960_cb52a66120c230d0b81b943318e4880d.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8086" y="285749"/>
            <a:ext cx="4070096" cy="609561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hihuo.hupucdn.com/ucditor/20161212/467x700_ee1c4e5ecfc76c3eedb5b0e30f4c6508.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3682" y="285749"/>
            <a:ext cx="4088925" cy="61290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206463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070124" y="543996"/>
            <a:ext cx="1578894" cy="646331"/>
          </a:xfrm>
          <a:prstGeom prst="rect">
            <a:avLst/>
          </a:prstGeom>
        </p:spPr>
        <p:txBody>
          <a:bodyPr wrap="none">
            <a:spAutoFit/>
          </a:bodyPr>
          <a:lstStyle/>
          <a:p>
            <a:r>
              <a:rPr lang="en-US" altLang="zh-CN" sz="3600" b="1">
                <a:solidFill>
                  <a:srgbClr val="333333"/>
                </a:solidFill>
                <a:latin typeface="MicroSoft YaHei" charset="-122"/>
              </a:rPr>
              <a:t>WAVE</a:t>
            </a:r>
            <a:endParaRPr lang="zh-CN" altLang="en-US" sz="3600" dirty="0"/>
          </a:p>
        </p:txBody>
      </p:sp>
      <p:sp>
        <p:nvSpPr>
          <p:cNvPr id="3" name="矩形 2"/>
          <p:cNvSpPr/>
          <p:nvPr/>
        </p:nvSpPr>
        <p:spPr>
          <a:xfrm>
            <a:off x="661986" y="1314361"/>
            <a:ext cx="11125201" cy="646331"/>
          </a:xfrm>
          <a:prstGeom prst="rect">
            <a:avLst/>
          </a:prstGeom>
        </p:spPr>
        <p:txBody>
          <a:bodyPr wrap="square">
            <a:spAutoFit/>
          </a:bodyPr>
          <a:lstStyle/>
          <a:p>
            <a:r>
              <a:rPr lang="zh-CN" altLang="en-US">
                <a:solidFill>
                  <a:srgbClr val="333333"/>
                </a:solidFill>
                <a:latin typeface="MicroSoft YaHei" charset="-122"/>
              </a:rPr>
              <a:t>这个是其跑鞋最最核心的一个科技，它是在大底和中底中间使用插入波浪型的插片，利用形状型结构解决吸震、稳定的问题将减震性能以及稳定性合二为一，这也是美津浓跑鞋之所以穿着能带来满满机械缓震的所在。</a:t>
            </a:r>
            <a:endParaRPr lang="zh-CN" altLang="en-US"/>
          </a:p>
        </p:txBody>
      </p:sp>
      <p:sp>
        <p:nvSpPr>
          <p:cNvPr id="4" name="矩形 3"/>
          <p:cNvSpPr/>
          <p:nvPr/>
        </p:nvSpPr>
        <p:spPr>
          <a:xfrm>
            <a:off x="661986" y="2258497"/>
            <a:ext cx="5337102" cy="369332"/>
          </a:xfrm>
          <a:prstGeom prst="rect">
            <a:avLst/>
          </a:prstGeom>
        </p:spPr>
        <p:txBody>
          <a:bodyPr wrap="none">
            <a:spAutoFit/>
          </a:bodyPr>
          <a:lstStyle/>
          <a:p>
            <a:r>
              <a:rPr lang="zh-CN" altLang="en-US" b="1">
                <a:solidFill>
                  <a:srgbClr val="333333"/>
                </a:solidFill>
                <a:latin typeface="MicroSoft YaHei" charset="-122"/>
              </a:rPr>
              <a:t>平行</a:t>
            </a:r>
            <a:r>
              <a:rPr lang="en-US" altLang="zh-CN" b="1" dirty="0">
                <a:solidFill>
                  <a:srgbClr val="333333"/>
                </a:solidFill>
                <a:latin typeface="MicroSoft YaHei" charset="-122"/>
              </a:rPr>
              <a:t>wave</a:t>
            </a:r>
            <a:r>
              <a:rPr lang="zh-CN" altLang="en-US" dirty="0">
                <a:solidFill>
                  <a:srgbClr val="333333"/>
                </a:solidFill>
                <a:latin typeface="MicroSoft YaHei" charset="-122"/>
              </a:rPr>
              <a:t>、</a:t>
            </a:r>
            <a:r>
              <a:rPr lang="zh-CN" altLang="en-US" b="1" dirty="0">
                <a:solidFill>
                  <a:srgbClr val="333333"/>
                </a:solidFill>
                <a:latin typeface="MicroSoft YaHei" charset="-122"/>
              </a:rPr>
              <a:t>扇型</a:t>
            </a:r>
            <a:r>
              <a:rPr lang="en-US" altLang="zh-CN" b="1" dirty="0">
                <a:solidFill>
                  <a:srgbClr val="333333"/>
                </a:solidFill>
                <a:latin typeface="MicroSoft YaHei" charset="-122"/>
              </a:rPr>
              <a:t>wave</a:t>
            </a:r>
            <a:r>
              <a:rPr lang="zh-CN" altLang="en-US" dirty="0">
                <a:solidFill>
                  <a:srgbClr val="333333"/>
                </a:solidFill>
                <a:latin typeface="MicroSoft YaHei" charset="-122"/>
              </a:rPr>
              <a:t>、</a:t>
            </a:r>
            <a:r>
              <a:rPr lang="zh-CN" altLang="en-US" b="1" dirty="0">
                <a:solidFill>
                  <a:srgbClr val="333333"/>
                </a:solidFill>
                <a:latin typeface="MicroSoft YaHei" charset="-122"/>
              </a:rPr>
              <a:t>闪电型</a:t>
            </a:r>
            <a:r>
              <a:rPr lang="en-US" altLang="zh-CN" b="1" dirty="0">
                <a:solidFill>
                  <a:srgbClr val="333333"/>
                </a:solidFill>
                <a:latin typeface="MicroSoft YaHei" charset="-122"/>
              </a:rPr>
              <a:t>wave</a:t>
            </a:r>
            <a:r>
              <a:rPr lang="zh-CN" altLang="en-US" dirty="0">
                <a:solidFill>
                  <a:srgbClr val="333333"/>
                </a:solidFill>
                <a:latin typeface="MicroSoft YaHei" charset="-122"/>
              </a:rPr>
              <a:t>和</a:t>
            </a:r>
            <a:r>
              <a:rPr lang="zh-CN" altLang="en-US" b="1" dirty="0">
                <a:solidFill>
                  <a:srgbClr val="333333"/>
                </a:solidFill>
                <a:latin typeface="MicroSoft YaHei" charset="-122"/>
              </a:rPr>
              <a:t>无限</a:t>
            </a:r>
            <a:r>
              <a:rPr lang="en-US" altLang="zh-CN" b="1" dirty="0">
                <a:solidFill>
                  <a:srgbClr val="333333"/>
                </a:solidFill>
                <a:latin typeface="MicroSoft YaHei" charset="-122"/>
              </a:rPr>
              <a:t>wave</a:t>
            </a:r>
            <a:endParaRPr lang="zh-CN" altLang="en-US" dirty="0"/>
          </a:p>
        </p:txBody>
      </p:sp>
    </p:spTree>
    <p:extLst>
      <p:ext uri="{BB962C8B-B14F-4D97-AF65-F5344CB8AC3E}">
        <p14:creationId xmlns:p14="http://schemas.microsoft.com/office/powerpoint/2010/main" val="124455798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shihuo.hupucdn.com/ucditor/20161213/671x135_df11a7b0badeb436a4896a2bbbd7d6f8.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4528" y="385762"/>
            <a:ext cx="8379677" cy="1685926"/>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p:cNvSpPr/>
          <p:nvPr/>
        </p:nvSpPr>
        <p:spPr>
          <a:xfrm>
            <a:off x="2158990" y="2071688"/>
            <a:ext cx="3416320" cy="369332"/>
          </a:xfrm>
          <a:prstGeom prst="rect">
            <a:avLst/>
          </a:prstGeom>
        </p:spPr>
        <p:txBody>
          <a:bodyPr wrap="none">
            <a:spAutoFit/>
          </a:bodyPr>
          <a:lstStyle/>
          <a:p>
            <a:r>
              <a:rPr lang="zh-CN" altLang="en-US" b="1">
                <a:solidFill>
                  <a:srgbClr val="333333"/>
                </a:solidFill>
                <a:latin typeface="MicroSoft YaHei" charset="-122"/>
              </a:rPr>
              <a:t>高足弓人群！高足弓！高足弓！</a:t>
            </a:r>
            <a:endParaRPr lang="zh-CN" altLang="en-US"/>
          </a:p>
        </p:txBody>
      </p:sp>
      <p:sp>
        <p:nvSpPr>
          <p:cNvPr id="6" name="矩形 5"/>
          <p:cNvSpPr/>
          <p:nvPr/>
        </p:nvSpPr>
        <p:spPr>
          <a:xfrm>
            <a:off x="2158990" y="2701409"/>
            <a:ext cx="1487010" cy="369332"/>
          </a:xfrm>
          <a:prstGeom prst="rect">
            <a:avLst/>
          </a:prstGeom>
        </p:spPr>
        <p:txBody>
          <a:bodyPr wrap="none">
            <a:spAutoFit/>
          </a:bodyPr>
          <a:lstStyle/>
          <a:p>
            <a:r>
              <a:rPr lang="en-US" altLang="zh-CN" b="1">
                <a:solidFill>
                  <a:srgbClr val="333333"/>
                </a:solidFill>
                <a:latin typeface="MicroSoft YaHei" charset="-122"/>
              </a:rPr>
              <a:t>Prophecy 5</a:t>
            </a:r>
            <a:endParaRPr lang="zh-CN" altLang="en-US" dirty="0"/>
          </a:p>
        </p:txBody>
      </p:sp>
      <p:sp>
        <p:nvSpPr>
          <p:cNvPr id="7" name="矩形 6"/>
          <p:cNvSpPr/>
          <p:nvPr/>
        </p:nvSpPr>
        <p:spPr>
          <a:xfrm>
            <a:off x="2162175" y="3331130"/>
            <a:ext cx="1525482" cy="369332"/>
          </a:xfrm>
          <a:prstGeom prst="rect">
            <a:avLst/>
          </a:prstGeom>
        </p:spPr>
        <p:txBody>
          <a:bodyPr wrap="none">
            <a:spAutoFit/>
          </a:bodyPr>
          <a:lstStyle/>
          <a:p>
            <a:r>
              <a:rPr lang="en-US" altLang="zh-CN" b="1">
                <a:solidFill>
                  <a:srgbClr val="333333"/>
                </a:solidFill>
                <a:latin typeface="MicroSoft YaHei" charset="-122"/>
              </a:rPr>
              <a:t>Creation 17</a:t>
            </a:r>
            <a:endParaRPr lang="zh-CN" altLang="en-US" dirty="0"/>
          </a:p>
        </p:txBody>
      </p:sp>
      <p:sp>
        <p:nvSpPr>
          <p:cNvPr id="8" name="矩形 7"/>
          <p:cNvSpPr/>
          <p:nvPr/>
        </p:nvSpPr>
        <p:spPr>
          <a:xfrm>
            <a:off x="2158990" y="3960851"/>
            <a:ext cx="1862241" cy="369332"/>
          </a:xfrm>
          <a:prstGeom prst="rect">
            <a:avLst/>
          </a:prstGeom>
        </p:spPr>
        <p:txBody>
          <a:bodyPr wrap="none">
            <a:spAutoFit/>
          </a:bodyPr>
          <a:lstStyle/>
          <a:p>
            <a:r>
              <a:rPr lang="en-US" altLang="zh-CN" b="1">
                <a:solidFill>
                  <a:srgbClr val="333333"/>
                </a:solidFill>
                <a:latin typeface="MicroSoft YaHei" charset="-122"/>
              </a:rPr>
              <a:t>Wave Rider 18</a:t>
            </a:r>
            <a:endParaRPr lang="zh-CN" altLang="en-US" dirty="0"/>
          </a:p>
        </p:txBody>
      </p:sp>
      <p:sp>
        <p:nvSpPr>
          <p:cNvPr id="9" name="矩形 8"/>
          <p:cNvSpPr/>
          <p:nvPr/>
        </p:nvSpPr>
        <p:spPr>
          <a:xfrm>
            <a:off x="2158990" y="4590572"/>
            <a:ext cx="1583126" cy="369332"/>
          </a:xfrm>
          <a:prstGeom prst="rect">
            <a:avLst/>
          </a:prstGeom>
        </p:spPr>
        <p:txBody>
          <a:bodyPr wrap="none">
            <a:spAutoFit/>
          </a:bodyPr>
          <a:lstStyle/>
          <a:p>
            <a:r>
              <a:rPr lang="en-US" altLang="zh-CN" b="1" dirty="0">
                <a:solidFill>
                  <a:srgbClr val="333333"/>
                </a:solidFill>
                <a:latin typeface="MicroSoft YaHei" charset="-122"/>
              </a:rPr>
              <a:t>Wave Tenjin</a:t>
            </a:r>
            <a:endParaRPr lang="zh-CN" altLang="en-US" dirty="0"/>
          </a:p>
        </p:txBody>
      </p:sp>
    </p:spTree>
    <p:extLst>
      <p:ext uri="{BB962C8B-B14F-4D97-AF65-F5344CB8AC3E}">
        <p14:creationId xmlns:p14="http://schemas.microsoft.com/office/powerpoint/2010/main" val="105381534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hihuo.hupucdn.com/ucditor/20161214/640x425_15ccbfd6ed2443ec16bef1cba850a9d4.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7291" y="224733"/>
            <a:ext cx="9544050" cy="63378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72727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kumimoji="1" lang="zh-CN" altLang="en-US" smtClean="0"/>
              <a:t>跑鞋</a:t>
            </a:r>
            <a:endParaRPr kumimoji="1" lang="zh-CN" altLang="en-US"/>
          </a:p>
        </p:txBody>
      </p:sp>
    </p:spTree>
    <p:extLst>
      <p:ext uri="{BB962C8B-B14F-4D97-AF65-F5344CB8AC3E}">
        <p14:creationId xmlns:p14="http://schemas.microsoft.com/office/powerpoint/2010/main" val="418130241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shihuo.hupucdn.com/ucditor/20161214/671x135_2bd677346189dde0c06fd513c1aafcfa.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3133" y="445770"/>
            <a:ext cx="6391275" cy="1285875"/>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2481565" y="2058472"/>
            <a:ext cx="1342419" cy="369332"/>
          </a:xfrm>
          <a:prstGeom prst="rect">
            <a:avLst/>
          </a:prstGeom>
        </p:spPr>
        <p:txBody>
          <a:bodyPr wrap="none">
            <a:spAutoFit/>
          </a:bodyPr>
          <a:lstStyle/>
          <a:p>
            <a:r>
              <a:rPr lang="en-US" altLang="zh-CN" b="1">
                <a:solidFill>
                  <a:srgbClr val="333333"/>
                </a:solidFill>
                <a:latin typeface="MicroSoft YaHei" charset="-122"/>
              </a:rPr>
              <a:t>Paradox 3</a:t>
            </a:r>
            <a:endParaRPr lang="zh-CN" altLang="en-US" dirty="0"/>
          </a:p>
        </p:txBody>
      </p:sp>
    </p:spTree>
    <p:extLst>
      <p:ext uri="{BB962C8B-B14F-4D97-AF65-F5344CB8AC3E}">
        <p14:creationId xmlns:p14="http://schemas.microsoft.com/office/powerpoint/2010/main" val="194938690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shihuo.hupucdn.com/ucditor/20161214/671x135_9e206ccd3b29d85065c5c0a0e33ec9bf.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6896" y="548640"/>
            <a:ext cx="6391275" cy="1285875"/>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2596896" y="2029897"/>
            <a:ext cx="2170915" cy="369332"/>
          </a:xfrm>
          <a:prstGeom prst="rect">
            <a:avLst/>
          </a:prstGeom>
        </p:spPr>
        <p:txBody>
          <a:bodyPr wrap="none">
            <a:spAutoFit/>
          </a:bodyPr>
          <a:lstStyle/>
          <a:p>
            <a:r>
              <a:rPr lang="en-US" altLang="zh-CN" b="1">
                <a:solidFill>
                  <a:srgbClr val="333333"/>
                </a:solidFill>
                <a:latin typeface="MicroSoft YaHei" charset="-122"/>
              </a:rPr>
              <a:t>Wave Sayonara 3</a:t>
            </a:r>
            <a:endParaRPr lang="zh-CN" altLang="en-US" dirty="0"/>
          </a:p>
        </p:txBody>
      </p:sp>
    </p:spTree>
    <p:extLst>
      <p:ext uri="{BB962C8B-B14F-4D97-AF65-F5344CB8AC3E}">
        <p14:creationId xmlns:p14="http://schemas.microsoft.com/office/powerpoint/2010/main" val="145964099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跑步其他装备</a:t>
            </a:r>
            <a:endParaRPr kumimoji="1" lang="zh-CN" altLang="en-US" dirty="0"/>
          </a:p>
        </p:txBody>
      </p:sp>
      <p:sp>
        <p:nvSpPr>
          <p:cNvPr id="5" name="矩形 4"/>
          <p:cNvSpPr/>
          <p:nvPr/>
        </p:nvSpPr>
        <p:spPr>
          <a:xfrm>
            <a:off x="2323965" y="2041565"/>
            <a:ext cx="3474028" cy="369332"/>
          </a:xfrm>
          <a:prstGeom prst="rect">
            <a:avLst/>
          </a:prstGeom>
        </p:spPr>
        <p:txBody>
          <a:bodyPr wrap="none">
            <a:spAutoFit/>
          </a:bodyPr>
          <a:lstStyle/>
          <a:p>
            <a:r>
              <a:rPr lang="zh-CN" altLang="en-US" dirty="0" smtClean="0">
                <a:solidFill>
                  <a:srgbClr val="555555"/>
                </a:solidFill>
                <a:latin typeface="TIBch" charset="0"/>
              </a:rPr>
              <a:t>等我有钱了买块表 给大家讲一下</a:t>
            </a:r>
            <a:endParaRPr lang="zh-CN" altLang="en-US" dirty="0"/>
          </a:p>
        </p:txBody>
      </p:sp>
      <p:sp>
        <p:nvSpPr>
          <p:cNvPr id="7" name="矩形 6"/>
          <p:cNvSpPr/>
          <p:nvPr/>
        </p:nvSpPr>
        <p:spPr>
          <a:xfrm>
            <a:off x="2323965" y="2572346"/>
            <a:ext cx="2305439" cy="369332"/>
          </a:xfrm>
          <a:prstGeom prst="rect">
            <a:avLst/>
          </a:prstGeom>
        </p:spPr>
        <p:txBody>
          <a:bodyPr wrap="none">
            <a:spAutoFit/>
          </a:bodyPr>
          <a:lstStyle/>
          <a:p>
            <a:r>
              <a:rPr lang="zh-CN" altLang="en-US" dirty="0" smtClean="0"/>
              <a:t>头巾， 防止汗流下来</a:t>
            </a:r>
            <a:endParaRPr lang="zh-CN" altLang="en-US" dirty="0"/>
          </a:p>
        </p:txBody>
      </p:sp>
      <p:sp>
        <p:nvSpPr>
          <p:cNvPr id="8" name="矩形 7"/>
          <p:cNvSpPr/>
          <p:nvPr/>
        </p:nvSpPr>
        <p:spPr>
          <a:xfrm>
            <a:off x="2323965" y="3103127"/>
            <a:ext cx="877163" cy="369332"/>
          </a:xfrm>
          <a:prstGeom prst="rect">
            <a:avLst/>
          </a:prstGeom>
        </p:spPr>
        <p:txBody>
          <a:bodyPr wrap="none">
            <a:spAutoFit/>
          </a:bodyPr>
          <a:lstStyle/>
          <a:p>
            <a:r>
              <a:rPr lang="zh-CN" altLang="en-US" dirty="0" smtClean="0"/>
              <a:t>压缩衣</a:t>
            </a:r>
            <a:endParaRPr lang="zh-CN" altLang="en-US" dirty="0"/>
          </a:p>
        </p:txBody>
      </p:sp>
    </p:spTree>
    <p:extLst>
      <p:ext uri="{BB962C8B-B14F-4D97-AF65-F5344CB8AC3E}">
        <p14:creationId xmlns:p14="http://schemas.microsoft.com/office/powerpoint/2010/main" val="135722068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只买贵的</a:t>
            </a:r>
            <a:endParaRPr kumimoji="1" lang="zh-CN" altLang="en-US" dirty="0"/>
          </a:p>
        </p:txBody>
      </p:sp>
    </p:spTree>
    <p:extLst>
      <p:ext uri="{BB962C8B-B14F-4D97-AF65-F5344CB8AC3E}">
        <p14:creationId xmlns:p14="http://schemas.microsoft.com/office/powerpoint/2010/main" val="43303936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kumimoji="1" lang="zh-CN" altLang="en-US" dirty="0" smtClean="0"/>
              <a:t>跑步是一项危险的运动</a:t>
            </a:r>
            <a:endParaRPr kumimoji="1" lang="zh-CN" altLang="en-US" dirty="0"/>
          </a:p>
        </p:txBody>
      </p:sp>
      <p:sp>
        <p:nvSpPr>
          <p:cNvPr id="3" name="矩形 2"/>
          <p:cNvSpPr/>
          <p:nvPr/>
        </p:nvSpPr>
        <p:spPr>
          <a:xfrm>
            <a:off x="690563" y="1719947"/>
            <a:ext cx="7596188" cy="369332"/>
          </a:xfrm>
          <a:prstGeom prst="rect">
            <a:avLst/>
          </a:prstGeom>
        </p:spPr>
        <p:txBody>
          <a:bodyPr wrap="square">
            <a:spAutoFit/>
          </a:bodyPr>
          <a:lstStyle/>
          <a:p>
            <a:r>
              <a:rPr lang="zh-CN" altLang="zh-CN" kern="0" dirty="0">
                <a:latin typeface="Times New Roman" charset="0"/>
                <a:cs typeface="Times New Roman" charset="0"/>
              </a:rPr>
              <a:t>慢跑过程中，在支撑阶段有</a:t>
            </a:r>
            <a:r>
              <a:rPr lang="en-US" altLang="zh-CN" kern="0" dirty="0">
                <a:latin typeface="Times New Roman" charset="0"/>
              </a:rPr>
              <a:t>1/3</a:t>
            </a:r>
            <a:r>
              <a:rPr lang="zh-CN" altLang="zh-CN" kern="0" dirty="0">
                <a:latin typeface="Times New Roman" charset="0"/>
                <a:cs typeface="Times New Roman" charset="0"/>
              </a:rPr>
              <a:t>的时间要受到地面反作用力的冲击</a:t>
            </a:r>
            <a:r>
              <a:rPr lang="zh-CN" altLang="zh-CN" dirty="0"/>
              <a:t> </a:t>
            </a:r>
            <a:endParaRPr lang="zh-CN" altLang="en-US" dirty="0"/>
          </a:p>
        </p:txBody>
      </p:sp>
      <p:sp>
        <p:nvSpPr>
          <p:cNvPr id="8" name="矩形 7"/>
          <p:cNvSpPr/>
          <p:nvPr/>
        </p:nvSpPr>
        <p:spPr>
          <a:xfrm>
            <a:off x="690563" y="3290706"/>
            <a:ext cx="11010900" cy="1200329"/>
          </a:xfrm>
          <a:prstGeom prst="rect">
            <a:avLst/>
          </a:prstGeom>
        </p:spPr>
        <p:txBody>
          <a:bodyPr wrap="square">
            <a:spAutoFit/>
          </a:bodyPr>
          <a:lstStyle/>
          <a:p>
            <a:r>
              <a:rPr lang="zh-CN" altLang="en-US" dirty="0">
                <a:solidFill>
                  <a:srgbClr val="191919"/>
                </a:solidFill>
                <a:latin typeface="PingFang SC" charset="-122"/>
              </a:rPr>
              <a:t>跑步，是一种相对其他运动来说强度挺大的运动方式，不管你跑的有多慢，都会一定程度上对脚踝、膝盖、足弓等关节造成剧烈的冲击（</a:t>
            </a:r>
            <a:r>
              <a:rPr lang="zh-CN" altLang="en-US" dirty="0">
                <a:solidFill>
                  <a:srgbClr val="FF0000"/>
                </a:solidFill>
                <a:latin typeface="PingFang SC" charset="-122"/>
              </a:rPr>
              <a:t>冲击力量大约是个人体重</a:t>
            </a:r>
            <a:r>
              <a:rPr lang="zh-CN" altLang="en-US" dirty="0" smtClean="0">
                <a:solidFill>
                  <a:srgbClr val="FF0000"/>
                </a:solidFill>
                <a:latin typeface="PingFang SC" charset="-122"/>
              </a:rPr>
              <a:t>的</a:t>
            </a:r>
            <a:r>
              <a:rPr lang="en-US" altLang="zh-CN" dirty="0">
                <a:solidFill>
                  <a:srgbClr val="FF0000"/>
                </a:solidFill>
                <a:latin typeface="PingFang SC" charset="-122"/>
              </a:rPr>
              <a:t>2</a:t>
            </a:r>
            <a:r>
              <a:rPr lang="zh-CN" altLang="en-US" dirty="0" smtClean="0">
                <a:solidFill>
                  <a:srgbClr val="FF0000"/>
                </a:solidFill>
                <a:latin typeface="PingFang SC" charset="-122"/>
              </a:rPr>
              <a:t>－</a:t>
            </a:r>
            <a:r>
              <a:rPr lang="en-US" altLang="zh-CN" dirty="0">
                <a:solidFill>
                  <a:srgbClr val="FF0000"/>
                </a:solidFill>
                <a:latin typeface="PingFang SC" charset="-122"/>
              </a:rPr>
              <a:t>3</a:t>
            </a:r>
            <a:r>
              <a:rPr lang="zh-CN" altLang="en-US" smtClean="0">
                <a:solidFill>
                  <a:srgbClr val="FF0000"/>
                </a:solidFill>
                <a:latin typeface="PingFang SC" charset="-122"/>
              </a:rPr>
              <a:t>倍</a:t>
            </a:r>
            <a:r>
              <a:rPr lang="zh-CN" altLang="en-US" dirty="0">
                <a:solidFill>
                  <a:srgbClr val="191919"/>
                </a:solidFill>
                <a:latin typeface="PingFang SC" charset="-122"/>
              </a:rPr>
              <a:t>）。这种持续性的冲击所造成的伤害是持续性渗透的，并不会让你立刻出现受伤的状态，但如果伤害累积到一定程度就会爆发出来，造成的后果非常严重，恢复也比较困难。</a:t>
            </a:r>
            <a:endParaRPr lang="zh-CN" altLang="en-US" dirty="0"/>
          </a:p>
        </p:txBody>
      </p:sp>
      <p:sp>
        <p:nvSpPr>
          <p:cNvPr id="5" name="矩形 4"/>
          <p:cNvSpPr/>
          <p:nvPr/>
        </p:nvSpPr>
        <p:spPr>
          <a:xfrm>
            <a:off x="690563" y="2339573"/>
            <a:ext cx="11010900" cy="646331"/>
          </a:xfrm>
          <a:prstGeom prst="rect">
            <a:avLst/>
          </a:prstGeom>
        </p:spPr>
        <p:txBody>
          <a:bodyPr wrap="square">
            <a:spAutoFit/>
          </a:bodyPr>
          <a:lstStyle/>
          <a:p>
            <a:r>
              <a:rPr lang="en-US" altLang="zh-CN" dirty="0" smtClean="0">
                <a:solidFill>
                  <a:srgbClr val="FF0000"/>
                </a:solidFill>
                <a:latin typeface="arial" charset="0"/>
              </a:rPr>
              <a:t>1/3</a:t>
            </a:r>
            <a:r>
              <a:rPr lang="zh-CN" altLang="en-US" dirty="0">
                <a:solidFill>
                  <a:srgbClr val="FF0000"/>
                </a:solidFill>
                <a:latin typeface="arial" charset="0"/>
              </a:rPr>
              <a:t>的跑者曾出现膝盖受伤，约</a:t>
            </a:r>
            <a:r>
              <a:rPr lang="en-US" altLang="zh-CN" dirty="0">
                <a:solidFill>
                  <a:srgbClr val="FF0000"/>
                </a:solidFill>
                <a:latin typeface="arial" charset="0"/>
              </a:rPr>
              <a:t>1/5</a:t>
            </a:r>
            <a:r>
              <a:rPr lang="zh-CN" altLang="en-US" dirty="0">
                <a:solidFill>
                  <a:srgbClr val="FF0000"/>
                </a:solidFill>
                <a:latin typeface="arial" charset="0"/>
              </a:rPr>
              <a:t>的跑者出现脚部或腰部受伤，约</a:t>
            </a:r>
            <a:r>
              <a:rPr lang="en-US" altLang="zh-CN" dirty="0">
                <a:solidFill>
                  <a:srgbClr val="FF0000"/>
                </a:solidFill>
                <a:latin typeface="arial" charset="0"/>
              </a:rPr>
              <a:t>1/7</a:t>
            </a:r>
            <a:r>
              <a:rPr lang="zh-CN" altLang="en-US" dirty="0">
                <a:solidFill>
                  <a:srgbClr val="FF0000"/>
                </a:solidFill>
                <a:latin typeface="arial" charset="0"/>
              </a:rPr>
              <a:t>的跑者曾出现脚裸受伤或足底筋膜炎，几乎没有伤病的跑者仅占</a:t>
            </a:r>
            <a:r>
              <a:rPr lang="en-US" altLang="zh-CN" dirty="0">
                <a:solidFill>
                  <a:srgbClr val="FF0000"/>
                </a:solidFill>
                <a:latin typeface="arial" charset="0"/>
              </a:rPr>
              <a:t>15.7%</a:t>
            </a:r>
            <a:r>
              <a:rPr lang="zh-CN" altLang="en-US" dirty="0">
                <a:solidFill>
                  <a:srgbClr val="333333"/>
                </a:solidFill>
                <a:latin typeface="arial" charset="0"/>
              </a:rPr>
              <a:t>。</a:t>
            </a:r>
            <a:endParaRPr lang="zh-CN" altLang="en-US" dirty="0"/>
          </a:p>
        </p:txBody>
      </p:sp>
    </p:spTree>
    <p:extLst>
      <p:ext uri="{BB962C8B-B14F-4D97-AF65-F5344CB8AC3E}">
        <p14:creationId xmlns:p14="http://schemas.microsoft.com/office/powerpoint/2010/main" val="5978536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pic4.zhimg.com/80/v2-d03a0c6a313dedba6146c0c98afdfb1b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4117" y="1348109"/>
            <a:ext cx="5127983" cy="3276211"/>
          </a:xfrm>
          <a:prstGeom prst="rect">
            <a:avLst/>
          </a:prstGeom>
          <a:noFill/>
          <a:extLst>
            <a:ext uri="{909E8E84-426E-40DD-AFC4-6F175D3DCCD1}">
              <a14:hiddenFill xmlns:a14="http://schemas.microsoft.com/office/drawing/2010/main">
                <a:solidFill>
                  <a:srgbClr val="FFFFFF"/>
                </a:solidFill>
              </a14:hiddenFill>
            </a:ext>
          </a:extLst>
        </p:spPr>
      </p:pic>
      <p:sp>
        <p:nvSpPr>
          <p:cNvPr id="8" name="矩形 7"/>
          <p:cNvSpPr/>
          <p:nvPr/>
        </p:nvSpPr>
        <p:spPr>
          <a:xfrm>
            <a:off x="2958011" y="424779"/>
            <a:ext cx="6340197" cy="923330"/>
          </a:xfrm>
          <a:prstGeom prst="rect">
            <a:avLst/>
          </a:prstGeom>
        </p:spPr>
        <p:txBody>
          <a:bodyPr vert="horz" lIns="91440" tIns="45720" rIns="91440" bIns="45720" rtlCol="0" anchor="b">
            <a:normAutofit/>
          </a:bodyPr>
          <a:lstStyle/>
          <a:p>
            <a:pPr algn="ctr">
              <a:lnSpc>
                <a:spcPct val="90000"/>
              </a:lnSpc>
              <a:spcBef>
                <a:spcPct val="0"/>
              </a:spcBef>
            </a:pPr>
            <a:r>
              <a:rPr kumimoji="1" lang="zh-CN" altLang="en-US" sz="6000" dirty="0" smtClean="0">
                <a:latin typeface="+mj-lt"/>
                <a:ea typeface="+mj-ea"/>
                <a:cs typeface="+mj-cs"/>
              </a:rPr>
              <a:t>不同的落地</a:t>
            </a:r>
            <a:r>
              <a:rPr kumimoji="1" lang="zh-CN" altLang="en-US" sz="6000" dirty="0">
                <a:latin typeface="+mj-lt"/>
                <a:ea typeface="+mj-ea"/>
                <a:cs typeface="+mj-cs"/>
              </a:rPr>
              <a:t>方式</a:t>
            </a:r>
          </a:p>
        </p:txBody>
      </p:sp>
      <p:pic>
        <p:nvPicPr>
          <p:cNvPr id="7" name="图片 6"/>
          <p:cNvPicPr>
            <a:picLocks noChangeAspect="1"/>
          </p:cNvPicPr>
          <p:nvPr/>
        </p:nvPicPr>
        <p:blipFill>
          <a:blip r:embed="rId3"/>
          <a:stretch>
            <a:fillRect/>
          </a:stretch>
        </p:blipFill>
        <p:spPr>
          <a:xfrm>
            <a:off x="1153581" y="4601103"/>
            <a:ext cx="10481699" cy="1836210"/>
          </a:xfrm>
          <a:prstGeom prst="rect">
            <a:avLst/>
          </a:prstGeom>
        </p:spPr>
      </p:pic>
    </p:spTree>
    <p:extLst>
      <p:ext uri="{BB962C8B-B14F-4D97-AF65-F5344CB8AC3E}">
        <p14:creationId xmlns:p14="http://schemas.microsoft.com/office/powerpoint/2010/main" val="11144227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https://pic3.zhimg.com/80/v2-af57233171ece009037c0e88875b436a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554" y="563033"/>
            <a:ext cx="6711771" cy="52948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26412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600502" y="0"/>
            <a:ext cx="10972240" cy="4013833"/>
          </a:xfrm>
          <a:prstGeom prst="rect">
            <a:avLst/>
          </a:prstGeom>
        </p:spPr>
      </p:pic>
    </p:spTree>
    <p:extLst>
      <p:ext uri="{BB962C8B-B14F-4D97-AF65-F5344CB8AC3E}">
        <p14:creationId xmlns:p14="http://schemas.microsoft.com/office/powerpoint/2010/main" val="20058615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2958011" y="424779"/>
            <a:ext cx="6340197" cy="923330"/>
          </a:xfrm>
          <a:prstGeom prst="rect">
            <a:avLst/>
          </a:prstGeom>
        </p:spPr>
        <p:txBody>
          <a:bodyPr vert="horz" lIns="91440" tIns="45720" rIns="91440" bIns="45720" rtlCol="0" anchor="b">
            <a:normAutofit fontScale="85000" lnSpcReduction="10000"/>
          </a:bodyPr>
          <a:lstStyle/>
          <a:p>
            <a:pPr algn="ctr">
              <a:lnSpc>
                <a:spcPct val="90000"/>
              </a:lnSpc>
              <a:spcBef>
                <a:spcPct val="0"/>
              </a:spcBef>
            </a:pPr>
            <a:r>
              <a:rPr kumimoji="1" lang="zh-CN" altLang="en-US" sz="6000" dirty="0" smtClean="0">
                <a:latin typeface="+mj-lt"/>
                <a:ea typeface="+mj-ea"/>
                <a:cs typeface="+mj-cs"/>
              </a:rPr>
              <a:t>不同跑道的软硬程度</a:t>
            </a:r>
            <a:endParaRPr kumimoji="1" lang="zh-CN" altLang="en-US" sz="6000" dirty="0">
              <a:latin typeface="+mj-lt"/>
              <a:ea typeface="+mj-ea"/>
              <a:cs typeface="+mj-cs"/>
            </a:endParaRPr>
          </a:p>
        </p:txBody>
      </p:sp>
      <p:pic>
        <p:nvPicPr>
          <p:cNvPr id="5" name="图片 4" descr="http://img.mp.itc.cn/upload/20161012/48f67264f8654915a91747ea7da57bff_th.jpg"/>
          <p:cNvPicPr/>
          <p:nvPr/>
        </p:nvPicPr>
        <p:blipFill>
          <a:blip r:embed="rId2">
            <a:extLst>
              <a:ext uri="{28A0092B-C50C-407E-A947-70E740481C1C}">
                <a14:useLocalDpi xmlns:a14="http://schemas.microsoft.com/office/drawing/2010/main" val="0"/>
              </a:ext>
            </a:extLst>
          </a:blip>
          <a:srcRect/>
          <a:stretch>
            <a:fillRect/>
          </a:stretch>
        </p:blipFill>
        <p:spPr bwMode="auto">
          <a:xfrm>
            <a:off x="2177266" y="1981073"/>
            <a:ext cx="7901686" cy="3362452"/>
          </a:xfrm>
          <a:prstGeom prst="rect">
            <a:avLst/>
          </a:prstGeom>
          <a:noFill/>
          <a:ln>
            <a:noFill/>
          </a:ln>
        </p:spPr>
      </p:pic>
      <p:sp>
        <p:nvSpPr>
          <p:cNvPr id="2" name="矩形 1"/>
          <p:cNvSpPr/>
          <p:nvPr/>
        </p:nvSpPr>
        <p:spPr>
          <a:xfrm>
            <a:off x="7327957" y="1410630"/>
            <a:ext cx="3940502" cy="369332"/>
          </a:xfrm>
          <a:prstGeom prst="rect">
            <a:avLst/>
          </a:prstGeom>
        </p:spPr>
        <p:txBody>
          <a:bodyPr wrap="none">
            <a:spAutoFit/>
          </a:bodyPr>
          <a:lstStyle/>
          <a:p>
            <a:r>
              <a:rPr lang="zh-CN" altLang="zh-CN" kern="0" dirty="0">
                <a:latin typeface="Times New Roman" charset="0"/>
                <a:cs typeface="Times New Roman" charset="0"/>
              </a:rPr>
              <a:t>跑在坚硬的水泥地上的，都是勇士！</a:t>
            </a:r>
            <a:r>
              <a:rPr lang="zh-CN" altLang="zh-CN" dirty="0"/>
              <a:t> </a:t>
            </a:r>
            <a:endParaRPr lang="zh-CN" altLang="en-US" dirty="0"/>
          </a:p>
        </p:txBody>
      </p:sp>
    </p:spTree>
    <p:extLst>
      <p:ext uri="{BB962C8B-B14F-4D97-AF65-F5344CB8AC3E}">
        <p14:creationId xmlns:p14="http://schemas.microsoft.com/office/powerpoint/2010/main" val="14902132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kumimoji="1" lang="zh-CN" altLang="en-US" dirty="0" smtClean="0"/>
              <a:t>你需要一双跑鞋</a:t>
            </a:r>
            <a:endParaRPr kumimoji="1" lang="zh-CN" altLang="en-US" dirty="0"/>
          </a:p>
        </p:txBody>
      </p:sp>
      <p:sp>
        <p:nvSpPr>
          <p:cNvPr id="7" name="矩形 6"/>
          <p:cNvSpPr/>
          <p:nvPr/>
        </p:nvSpPr>
        <p:spPr>
          <a:xfrm>
            <a:off x="5600702" y="1683267"/>
            <a:ext cx="6443662" cy="369332"/>
          </a:xfrm>
          <a:prstGeom prst="rect">
            <a:avLst/>
          </a:prstGeom>
        </p:spPr>
        <p:txBody>
          <a:bodyPr wrap="square">
            <a:spAutoFit/>
          </a:bodyPr>
          <a:lstStyle/>
          <a:p>
            <a:r>
              <a:rPr lang="zh-CN" altLang="en-US" b="1" dirty="0">
                <a:solidFill>
                  <a:srgbClr val="191919"/>
                </a:solidFill>
                <a:latin typeface="PingFang SC" charset="-122"/>
              </a:rPr>
              <a:t>跑鞋不是为了让你跑得更快，而是为了让你跑步的时候不受伤</a:t>
            </a:r>
            <a:endParaRPr lang="zh-CN" altLang="en-US" dirty="0"/>
          </a:p>
        </p:txBody>
      </p:sp>
      <p:sp>
        <p:nvSpPr>
          <p:cNvPr id="4" name="矩形 3"/>
          <p:cNvSpPr/>
          <p:nvPr/>
        </p:nvSpPr>
        <p:spPr>
          <a:xfrm>
            <a:off x="3287953" y="2588483"/>
            <a:ext cx="1720343" cy="1815882"/>
          </a:xfrm>
          <a:prstGeom prst="rect">
            <a:avLst/>
          </a:prstGeom>
        </p:spPr>
        <p:txBody>
          <a:bodyPr wrap="none">
            <a:spAutoFit/>
          </a:bodyPr>
          <a:lstStyle/>
          <a:p>
            <a:r>
              <a:rPr lang="zh-CN" altLang="en-US" sz="2800" b="1" dirty="0">
                <a:solidFill>
                  <a:srgbClr val="1A1A1A"/>
                </a:solidFill>
                <a:latin typeface="-apple-system" charset="0"/>
              </a:rPr>
              <a:t>慢</a:t>
            </a:r>
            <a:r>
              <a:rPr lang="zh-CN" altLang="en-US" sz="2800" b="1" dirty="0" smtClean="0">
                <a:solidFill>
                  <a:srgbClr val="1A1A1A"/>
                </a:solidFill>
                <a:latin typeface="-apple-system" charset="0"/>
              </a:rPr>
              <a:t>跑鞋</a:t>
            </a:r>
            <a:endParaRPr lang="en-US" altLang="zh-CN" sz="2800" dirty="0" smtClean="0">
              <a:solidFill>
                <a:srgbClr val="1A1A1A"/>
              </a:solidFill>
              <a:latin typeface="-apple-system" charset="0"/>
            </a:endParaRPr>
          </a:p>
          <a:p>
            <a:r>
              <a:rPr lang="zh-CN" altLang="en-US" sz="2800" b="1" dirty="0" smtClean="0">
                <a:solidFill>
                  <a:srgbClr val="1A1A1A"/>
                </a:solidFill>
                <a:latin typeface="-apple-system" charset="0"/>
              </a:rPr>
              <a:t>越野鞋</a:t>
            </a:r>
            <a:endParaRPr lang="en-US" altLang="zh-CN" sz="2800" dirty="0" smtClean="0">
              <a:solidFill>
                <a:srgbClr val="1A1A1A"/>
              </a:solidFill>
              <a:latin typeface="-apple-system" charset="0"/>
            </a:endParaRPr>
          </a:p>
          <a:p>
            <a:r>
              <a:rPr lang="zh-CN" altLang="en-US" sz="2800" b="1" dirty="0" smtClean="0">
                <a:solidFill>
                  <a:srgbClr val="1A1A1A"/>
                </a:solidFill>
                <a:latin typeface="-apple-system" charset="0"/>
              </a:rPr>
              <a:t>马拉松</a:t>
            </a:r>
            <a:r>
              <a:rPr lang="zh-CN" altLang="en-US" sz="2800" b="1" dirty="0">
                <a:solidFill>
                  <a:srgbClr val="1A1A1A"/>
                </a:solidFill>
                <a:latin typeface="-apple-system" charset="0"/>
              </a:rPr>
              <a:t>鞋 </a:t>
            </a:r>
            <a:endParaRPr lang="en-US" altLang="zh-CN" sz="2800" dirty="0" smtClean="0">
              <a:solidFill>
                <a:srgbClr val="1A1A1A"/>
              </a:solidFill>
              <a:latin typeface="-apple-system" charset="0"/>
            </a:endParaRPr>
          </a:p>
          <a:p>
            <a:r>
              <a:rPr lang="zh-CN" altLang="en-US" sz="2800" b="1" dirty="0" smtClean="0">
                <a:solidFill>
                  <a:srgbClr val="1A1A1A"/>
                </a:solidFill>
                <a:latin typeface="-apple-system" charset="0"/>
              </a:rPr>
              <a:t>赤足</a:t>
            </a:r>
            <a:r>
              <a:rPr lang="zh-CN" altLang="en-US" sz="2800" b="1" dirty="0">
                <a:solidFill>
                  <a:srgbClr val="1A1A1A"/>
                </a:solidFill>
                <a:latin typeface="-apple-system" charset="0"/>
              </a:rPr>
              <a:t>鞋</a:t>
            </a:r>
            <a:endParaRPr lang="zh-CN" altLang="en-US" sz="2800" dirty="0"/>
          </a:p>
        </p:txBody>
      </p:sp>
    </p:spTree>
    <p:extLst>
      <p:ext uri="{BB962C8B-B14F-4D97-AF65-F5344CB8AC3E}">
        <p14:creationId xmlns:p14="http://schemas.microsoft.com/office/powerpoint/2010/main" val="127448895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309</TotalTime>
  <Words>1429</Words>
  <Application>Microsoft Office PowerPoint</Application>
  <PresentationFormat>宽屏</PresentationFormat>
  <Paragraphs>112</Paragraphs>
  <Slides>33</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33</vt:i4>
      </vt:variant>
    </vt:vector>
  </HeadingPairs>
  <TitlesOfParts>
    <vt:vector size="45" baseType="lpstr">
      <vt:lpstr>-apple-system</vt:lpstr>
      <vt:lpstr>-apple-system-font</vt:lpstr>
      <vt:lpstr>DengXian</vt:lpstr>
      <vt:lpstr>DengXian Light</vt:lpstr>
      <vt:lpstr>Mangal</vt:lpstr>
      <vt:lpstr>MicroSoft YaHei</vt:lpstr>
      <vt:lpstr>PingFang SC</vt:lpstr>
      <vt:lpstr>TIBch</vt:lpstr>
      <vt:lpstr>Arial</vt:lpstr>
      <vt:lpstr>Arial</vt:lpstr>
      <vt:lpstr>Times New Roman</vt:lpstr>
      <vt:lpstr>Office 主题</vt:lpstr>
      <vt:lpstr>PowerPoint 演示文稿</vt:lpstr>
      <vt:lpstr>PowerPoint 演示文稿</vt:lpstr>
      <vt:lpstr>跑鞋</vt:lpstr>
      <vt:lpstr>跑步是一项危险的运动</vt:lpstr>
      <vt:lpstr>PowerPoint 演示文稿</vt:lpstr>
      <vt:lpstr>PowerPoint 演示文稿</vt:lpstr>
      <vt:lpstr>PowerPoint 演示文稿</vt:lpstr>
      <vt:lpstr>PowerPoint 演示文稿</vt:lpstr>
      <vt:lpstr>你需要一双跑鞋</vt:lpstr>
      <vt:lpstr>PowerPoint 演示文稿</vt:lpstr>
      <vt:lpstr>PowerPoint 演示文稿</vt:lpstr>
      <vt:lpstr>PowerPoint 演示文稿</vt:lpstr>
      <vt:lpstr>PowerPoint 演示文稿</vt:lpstr>
      <vt:lpstr>PowerPoint 演示文稿</vt:lpstr>
      <vt:lpstr>PowerPoint 演示文稿</vt:lpstr>
      <vt:lpstr>如何知道自己是什么足形</vt:lpstr>
      <vt:lpstr>按照足形选择跑鞋</vt:lpstr>
      <vt:lpstr>PowerPoint 演示文稿</vt:lpstr>
      <vt:lpstr>对这套选择方式不赞同的观点</vt:lpstr>
      <vt:lpstr>跑鞋的减震技术</vt:lpstr>
      <vt:lpstr>PowerPoint 演示文稿</vt:lpstr>
      <vt:lpstr>PowerPoint 演示文稿</vt:lpstr>
      <vt:lpstr>所谓的四大跑鞋</vt:lpstr>
      <vt:lpstr>鸿星尔克，抄袭NO.1</vt:lpstr>
      <vt:lpstr>美津浓</vt:lpstr>
      <vt:lpstr>PowerPoint 演示文稿</vt:lpstr>
      <vt:lpstr>PowerPoint 演示文稿</vt:lpstr>
      <vt:lpstr>PowerPoint 演示文稿</vt:lpstr>
      <vt:lpstr>PowerPoint 演示文稿</vt:lpstr>
      <vt:lpstr>PowerPoint 演示文稿</vt:lpstr>
      <vt:lpstr>PowerPoint 演示文稿</vt:lpstr>
      <vt:lpstr>跑步其他装备</vt:lpstr>
      <vt:lpstr>只买贵的</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跑鞋</dc:title>
  <dc:creator>administrator</dc:creator>
  <cp:lastModifiedBy>Windows 用户</cp:lastModifiedBy>
  <cp:revision>169</cp:revision>
  <dcterms:created xsi:type="dcterms:W3CDTF">2018-09-07T23:47:32Z</dcterms:created>
  <dcterms:modified xsi:type="dcterms:W3CDTF">2018-11-01T23:23:34Z</dcterms:modified>
</cp:coreProperties>
</file>

<file path=docProps/thumbnail.jpeg>
</file>